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5.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4"/>
    <p:sldMasterId id="2147483688" r:id="rId5"/>
    <p:sldMasterId id="2147483766" r:id="rId6"/>
    <p:sldMasterId id="2147483794" r:id="rId7"/>
    <p:sldMasterId id="2147483820" r:id="rId8"/>
    <p:sldMasterId id="2147483834" r:id="rId9"/>
  </p:sldMasterIdLst>
  <p:notesMasterIdLst>
    <p:notesMasterId r:id="rId49"/>
  </p:notesMasterIdLst>
  <p:handoutMasterIdLst>
    <p:handoutMasterId r:id="rId50"/>
  </p:handoutMasterIdLst>
  <p:sldIdLst>
    <p:sldId id="257" r:id="rId10"/>
    <p:sldId id="258" r:id="rId11"/>
    <p:sldId id="313" r:id="rId12"/>
    <p:sldId id="323" r:id="rId13"/>
    <p:sldId id="266" r:id="rId14"/>
    <p:sldId id="260" r:id="rId15"/>
    <p:sldId id="311" r:id="rId16"/>
    <p:sldId id="312" r:id="rId17"/>
    <p:sldId id="264" r:id="rId18"/>
    <p:sldId id="293" r:id="rId19"/>
    <p:sldId id="321" r:id="rId20"/>
    <p:sldId id="285" r:id="rId21"/>
    <p:sldId id="322" r:id="rId22"/>
    <p:sldId id="298" r:id="rId23"/>
    <p:sldId id="315" r:id="rId24"/>
    <p:sldId id="319" r:id="rId25"/>
    <p:sldId id="302" r:id="rId26"/>
    <p:sldId id="299" r:id="rId27"/>
    <p:sldId id="318" r:id="rId28"/>
    <p:sldId id="316" r:id="rId29"/>
    <p:sldId id="303" r:id="rId30"/>
    <p:sldId id="287" r:id="rId31"/>
    <p:sldId id="278" r:id="rId32"/>
    <p:sldId id="277" r:id="rId33"/>
    <p:sldId id="306" r:id="rId34"/>
    <p:sldId id="279" r:id="rId35"/>
    <p:sldId id="307" r:id="rId36"/>
    <p:sldId id="308" r:id="rId37"/>
    <p:sldId id="310" r:id="rId38"/>
    <p:sldId id="283" r:id="rId39"/>
    <p:sldId id="282" r:id="rId40"/>
    <p:sldId id="320" r:id="rId41"/>
    <p:sldId id="281" r:id="rId42"/>
    <p:sldId id="268" r:id="rId43"/>
    <p:sldId id="294" r:id="rId44"/>
    <p:sldId id="296" r:id="rId45"/>
    <p:sldId id="295" r:id="rId46"/>
    <p:sldId id="297" r:id="rId47"/>
    <p:sldId id="288" r:id="rId48"/>
  </p:sldIdLst>
  <p:sldSz cx="1219835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orient="horz" pos="396">
          <p15:clr>
            <a:srgbClr val="A4A3A4"/>
          </p15:clr>
        </p15:guide>
        <p15:guide id="4" orient="horz" pos="3910">
          <p15:clr>
            <a:srgbClr val="A4A3A4"/>
          </p15:clr>
        </p15:guide>
        <p15:guide id="5" orient="horz" pos="2192">
          <p15:clr>
            <a:srgbClr val="A4A3A4"/>
          </p15:clr>
        </p15:guide>
        <p15:guide id="6" orient="horz" pos="1490">
          <p15:clr>
            <a:srgbClr val="A4A3A4"/>
          </p15:clr>
        </p15:guide>
        <p15:guide id="7" orient="horz" pos="1046">
          <p15:clr>
            <a:srgbClr val="A4A3A4"/>
          </p15:clr>
        </p15:guide>
        <p15:guide id="8" orient="horz" pos="733">
          <p15:clr>
            <a:srgbClr val="A4A3A4"/>
          </p15:clr>
        </p15:guide>
        <p15:guide id="9" pos="5372">
          <p15:clr>
            <a:srgbClr val="A4A3A4"/>
          </p15:clr>
        </p15:guide>
        <p15:guide id="10" pos="331">
          <p15:clr>
            <a:srgbClr val="A4A3A4"/>
          </p15:clr>
        </p15:guide>
        <p15:guide id="11" pos="639">
          <p15:clr>
            <a:srgbClr val="A4A3A4"/>
          </p15:clr>
        </p15:guide>
        <p15:guide id="12" pos="933">
          <p15:clr>
            <a:srgbClr val="A4A3A4"/>
          </p15:clr>
        </p15:guide>
        <p15:guide id="13" pos="1200">
          <p15:clr>
            <a:srgbClr val="A4A3A4"/>
          </p15:clr>
        </p15:guide>
        <p15:guide id="14" pos="1513">
          <p15:clr>
            <a:srgbClr val="A4A3A4"/>
          </p15:clr>
        </p15:guide>
        <p15:guide id="15" pos="2841">
          <p15:clr>
            <a:srgbClr val="A4A3A4"/>
          </p15:clr>
        </p15:guide>
        <p15:guide id="16" orient="horz" pos="265">
          <p15:clr>
            <a:srgbClr val="A4A3A4"/>
          </p15:clr>
        </p15:guide>
        <p15:guide id="17" orient="horz" pos="3967">
          <p15:clr>
            <a:srgbClr val="A4A3A4"/>
          </p15:clr>
        </p15:guide>
        <p15:guide id="18" orient="horz" pos="1980">
          <p15:clr>
            <a:srgbClr val="A4A3A4"/>
          </p15:clr>
        </p15:guide>
        <p15:guide id="19" orient="horz" pos="1182">
          <p15:clr>
            <a:srgbClr val="A4A3A4"/>
          </p15:clr>
        </p15:guide>
        <p15:guide id="20" orient="horz" pos="875">
          <p15:clr>
            <a:srgbClr val="A4A3A4"/>
          </p15:clr>
        </p15:guide>
        <p15:guide id="21" orient="horz" pos="596">
          <p15:clr>
            <a:srgbClr val="A4A3A4"/>
          </p15:clr>
        </p15:guide>
        <p15:guide id="22" pos="1945">
          <p15:clr>
            <a:srgbClr val="A4A3A4"/>
          </p15:clr>
        </p15:guide>
        <p15:guide id="23" pos="7480">
          <p15:clr>
            <a:srgbClr val="A4A3A4"/>
          </p15:clr>
        </p15:guide>
        <p15:guide id="24" pos="276">
          <p15:clr>
            <a:srgbClr val="A4A3A4"/>
          </p15:clr>
        </p15:guide>
        <p15:guide id="25" pos="574">
          <p15:clr>
            <a:srgbClr val="A4A3A4"/>
          </p15:clr>
        </p15:guide>
        <p15:guide id="26" pos="891">
          <p15:clr>
            <a:srgbClr val="A4A3A4"/>
          </p15:clr>
        </p15:guide>
        <p15:guide id="27" pos="1155">
          <p15:clr>
            <a:srgbClr val="A4A3A4"/>
          </p15:clr>
        </p15:guide>
        <p15:guide id="28" pos="1424">
          <p15:clr>
            <a:srgbClr val="A4A3A4"/>
          </p15:clr>
        </p15:guide>
        <p15:guide id="29" pos="1687">
          <p15:clr>
            <a:srgbClr val="A4A3A4"/>
          </p15:clr>
        </p15:guide>
        <p15:guide id="30" pos="384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8" autoAdjust="0"/>
    <p:restoredTop sz="74789" autoAdjust="0"/>
  </p:normalViewPr>
  <p:slideViewPr>
    <p:cSldViewPr snapToGrid="0" snapToObjects="1">
      <p:cViewPr varScale="1">
        <p:scale>
          <a:sx n="107" d="100"/>
          <a:sy n="107" d="100"/>
        </p:scale>
        <p:origin x="2104" y="168"/>
      </p:cViewPr>
      <p:guideLst>
        <p:guide orient="horz" pos="2160"/>
        <p:guide pos="2880"/>
        <p:guide orient="horz" pos="396"/>
        <p:guide orient="horz" pos="3910"/>
        <p:guide orient="horz" pos="2192"/>
        <p:guide orient="horz" pos="1490"/>
        <p:guide orient="horz" pos="1046"/>
        <p:guide orient="horz" pos="733"/>
        <p:guide pos="5372"/>
        <p:guide pos="331"/>
        <p:guide pos="639"/>
        <p:guide pos="933"/>
        <p:guide pos="1200"/>
        <p:guide pos="1513"/>
        <p:guide pos="2841"/>
        <p:guide orient="horz" pos="265"/>
        <p:guide orient="horz" pos="3967"/>
        <p:guide orient="horz" pos="1980"/>
        <p:guide orient="horz" pos="1182"/>
        <p:guide orient="horz" pos="875"/>
        <p:guide orient="horz" pos="596"/>
        <p:guide pos="1945"/>
        <p:guide pos="7480"/>
        <p:guide pos="276"/>
        <p:guide pos="574"/>
        <p:guide pos="891"/>
        <p:guide pos="1155"/>
        <p:guide pos="1424"/>
        <p:guide pos="1687"/>
        <p:guide pos="3842"/>
      </p:guideLst>
    </p:cSldViewPr>
  </p:slideViewPr>
  <p:notesTextViewPr>
    <p:cViewPr>
      <p:scale>
        <a:sx n="100" d="100"/>
        <a:sy n="100" d="100"/>
      </p:scale>
      <p:origin x="0" y="0"/>
    </p:cViewPr>
  </p:notesTextViewPr>
  <p:sorterViewPr>
    <p:cViewPr>
      <p:scale>
        <a:sx n="170" d="100"/>
        <a:sy n="170" d="100"/>
      </p:scale>
      <p:origin x="0" y="1090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50" Type="http://schemas.openxmlformats.org/officeDocument/2006/relationships/handoutMaster" Target="handoutMasters/handoutMaster1.xml"/><Relationship Id="rId51" Type="http://schemas.openxmlformats.org/officeDocument/2006/relationships/presProps" Target="presProps.xml"/><Relationship Id="rId52" Type="http://schemas.openxmlformats.org/officeDocument/2006/relationships/viewProps" Target="viewProps.xml"/><Relationship Id="rId53" Type="http://schemas.openxmlformats.org/officeDocument/2006/relationships/theme" Target="theme/theme1.xml"/><Relationship Id="rId54" Type="http://schemas.openxmlformats.org/officeDocument/2006/relationships/tableStyles" Target="tableStyles.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Relationship Id="rId46" Type="http://schemas.openxmlformats.org/officeDocument/2006/relationships/slide" Target="slides/slide37.xml"/><Relationship Id="rId47" Type="http://schemas.openxmlformats.org/officeDocument/2006/relationships/slide" Target="slides/slide38.xml"/><Relationship Id="rId48" Type="http://schemas.openxmlformats.org/officeDocument/2006/relationships/slide" Target="slides/slide39.xml"/><Relationship Id="rId4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9" Type="http://schemas.openxmlformats.org/officeDocument/2006/relationships/slideMaster" Target="slideMasters/slideMaster6.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D49424C-DE87-6540-9467-EA26480A56D5}" type="datetimeFigureOut">
              <a:t>10/20/15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7A1690B-C7E2-274D-A6A9-810995D7AC48}" type="slidenum">
              <a:t>‹#›</a:t>
            </a:fld>
            <a:endParaRPr lang="en-US"/>
          </a:p>
        </p:txBody>
      </p:sp>
    </p:spTree>
    <p:extLst>
      <p:ext uri="{BB962C8B-B14F-4D97-AF65-F5344CB8AC3E}">
        <p14:creationId xmlns:p14="http://schemas.microsoft.com/office/powerpoint/2010/main" val="423584560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4.png>
</file>

<file path=ppt/media/image15.png>
</file>

<file path=ppt/media/image16.tiff>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A74872D-A806-1348-B786-5AC2EF5C2A49}" type="datetimeFigureOut">
              <a:t>10/20/15</a:t>
            </a:fld>
            <a:endParaRPr lang="en-US"/>
          </a:p>
        </p:txBody>
      </p:sp>
      <p:sp>
        <p:nvSpPr>
          <p:cNvPr id="4" name="Slide Image Placeholder 3"/>
          <p:cNvSpPr>
            <a:spLocks noGrp="1" noRot="1" noChangeAspect="1"/>
          </p:cNvSpPr>
          <p:nvPr>
            <p:ph type="sldImg" idx="2"/>
          </p:nvPr>
        </p:nvSpPr>
        <p:spPr>
          <a:xfrm>
            <a:off x="379413" y="685800"/>
            <a:ext cx="609917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9393484-E9E1-E149-BCD8-90ED88A519D7}" type="slidenum">
              <a:t>‹#›</a:t>
            </a:fld>
            <a:endParaRPr lang="en-US"/>
          </a:p>
        </p:txBody>
      </p:sp>
    </p:spTree>
    <p:extLst>
      <p:ext uri="{BB962C8B-B14F-4D97-AF65-F5344CB8AC3E}">
        <p14:creationId xmlns:p14="http://schemas.microsoft.com/office/powerpoint/2010/main" val="74241414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1</a:t>
            </a:fld>
            <a:endParaRPr lang="en-US"/>
          </a:p>
        </p:txBody>
      </p:sp>
    </p:spTree>
    <p:extLst>
      <p:ext uri="{BB962C8B-B14F-4D97-AF65-F5344CB8AC3E}">
        <p14:creationId xmlns:p14="http://schemas.microsoft.com/office/powerpoint/2010/main" val="4049909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Copied from agile</a:t>
            </a:r>
            <a:r>
              <a:rPr lang="en-US" baseline="0" dirty="0" smtClean="0"/>
              <a:t> architecture masterclass</a:t>
            </a:r>
            <a:endParaRPr lang="nl-NL" dirty="0"/>
          </a:p>
        </p:txBody>
      </p:sp>
      <p:sp>
        <p:nvSpPr>
          <p:cNvPr id="4" name="Slide Number Placeholder 3"/>
          <p:cNvSpPr>
            <a:spLocks noGrp="1"/>
          </p:cNvSpPr>
          <p:nvPr>
            <p:ph type="sldNum" sz="quarter" idx="10"/>
          </p:nvPr>
        </p:nvSpPr>
        <p:spPr/>
        <p:txBody>
          <a:bodyPr/>
          <a:lstStyle/>
          <a:p>
            <a:fld id="{79393484-E9E1-E149-BCD8-90ED88A519D7}" type="slidenum">
              <a:rPr lang="nl-NL" smtClean="0"/>
              <a:t>10</a:t>
            </a:fld>
            <a:endParaRPr lang="nl-NL"/>
          </a:p>
        </p:txBody>
      </p:sp>
    </p:spTree>
    <p:extLst>
      <p:ext uri="{BB962C8B-B14F-4D97-AF65-F5344CB8AC3E}">
        <p14:creationId xmlns:p14="http://schemas.microsoft.com/office/powerpoint/2010/main" val="591343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11</a:t>
            </a:fld>
            <a:endParaRPr lang="en-US"/>
          </a:p>
        </p:txBody>
      </p:sp>
    </p:spTree>
    <p:extLst>
      <p:ext uri="{BB962C8B-B14F-4D97-AF65-F5344CB8AC3E}">
        <p14:creationId xmlns:p14="http://schemas.microsoft.com/office/powerpoint/2010/main" val="2575475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12</a:t>
            </a:fld>
            <a:endParaRPr lang="en-US"/>
          </a:p>
        </p:txBody>
      </p:sp>
    </p:spTree>
    <p:extLst>
      <p:ext uri="{BB962C8B-B14F-4D97-AF65-F5344CB8AC3E}">
        <p14:creationId xmlns:p14="http://schemas.microsoft.com/office/powerpoint/2010/main" val="1829321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Use visualization to identify contexts / subdomains. Initially a visualization will show all the relations. Cut out tables such as User, or Audit tables …</a:t>
            </a:r>
          </a:p>
          <a:p>
            <a:r>
              <a:rPr lang="en-US" baseline="0" dirty="0" smtClean="0"/>
              <a:t>This should show a grouping of tables that reflect contexts</a:t>
            </a:r>
          </a:p>
          <a:p>
            <a:endParaRPr lang="en-US" dirty="0"/>
          </a:p>
        </p:txBody>
      </p:sp>
      <p:sp>
        <p:nvSpPr>
          <p:cNvPr id="4" name="Slide Number Placeholder 3"/>
          <p:cNvSpPr>
            <a:spLocks noGrp="1"/>
          </p:cNvSpPr>
          <p:nvPr>
            <p:ph type="sldNum" sz="quarter" idx="10"/>
          </p:nvPr>
        </p:nvSpPr>
        <p:spPr/>
        <p:txBody>
          <a:bodyPr/>
          <a:lstStyle/>
          <a:p>
            <a:fld id="{79393484-E9E1-E149-BCD8-90ED88A519D7}" type="slidenum">
              <a:rPr lang="en-US"/>
              <a:t>13</a:t>
            </a:fld>
            <a:endParaRPr lang="en-US"/>
          </a:p>
        </p:txBody>
      </p:sp>
    </p:spTree>
    <p:extLst>
      <p:ext uri="{BB962C8B-B14F-4D97-AF65-F5344CB8AC3E}">
        <p14:creationId xmlns:p14="http://schemas.microsoft.com/office/powerpoint/2010/main" val="5750811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a:t>
            </a:r>
            <a:r>
              <a:rPr lang="en-US" baseline="0" dirty="0" smtClean="0"/>
              <a:t> are a lot of methodologies that can be used to identify autonomous business capabilities / domains, and the boundaries between them. </a:t>
            </a:r>
          </a:p>
          <a:p>
            <a:r>
              <a:rPr lang="en-US" baseline="0" dirty="0" smtClean="0"/>
              <a:t>One is event storming, used by Xebia at customer</a:t>
            </a:r>
          </a:p>
          <a:p>
            <a:endParaRPr lang="en-US" baseline="0" dirty="0" smtClean="0"/>
          </a:p>
          <a:p>
            <a:r>
              <a:rPr lang="en-US" b="1" baseline="0" dirty="0" smtClean="0"/>
              <a:t>Domain</a:t>
            </a:r>
            <a:r>
              <a:rPr lang="en-US" baseline="0" dirty="0" smtClean="0"/>
              <a:t> </a:t>
            </a:r>
            <a:r>
              <a:rPr lang="en-US" b="1" baseline="0" dirty="0" smtClean="0"/>
              <a:t>event</a:t>
            </a:r>
            <a:r>
              <a:rPr lang="en-US" baseline="0" dirty="0" smtClean="0"/>
              <a:t> is something meaningful that happened in the domain</a:t>
            </a:r>
          </a:p>
          <a:p>
            <a:r>
              <a:rPr lang="en-US" b="1" baseline="0" dirty="0" smtClean="0"/>
              <a:t>Commands</a:t>
            </a:r>
            <a:r>
              <a:rPr lang="en-US" baseline="0" dirty="0" smtClean="0"/>
              <a:t> are found by following the origin of an event, like user action or external system</a:t>
            </a:r>
          </a:p>
          <a:p>
            <a:r>
              <a:rPr lang="en-US" dirty="0" smtClean="0"/>
              <a:t>he </a:t>
            </a:r>
            <a:r>
              <a:rPr lang="en-US" b="1" i="1" dirty="0" smtClean="0"/>
              <a:t>Aggregate</a:t>
            </a:r>
            <a:r>
              <a:rPr lang="en-US" dirty="0" smtClean="0"/>
              <a:t> is the portion of the system that receives commands and decides whether to execute them or not, thus producing a </a:t>
            </a:r>
            <a:r>
              <a:rPr lang="en-US" i="1" dirty="0" smtClean="0"/>
              <a:t>domain event</a:t>
            </a:r>
            <a:r>
              <a:rPr lang="en-US" dirty="0" smtClean="0"/>
              <a:t>.</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79393484-E9E1-E149-BCD8-90ED88A519D7}" type="slidenum">
              <a:rPr lang="en-US"/>
              <a:t>14</a:t>
            </a:fld>
            <a:endParaRPr lang="en-US"/>
          </a:p>
        </p:txBody>
      </p:sp>
    </p:spTree>
    <p:extLst>
      <p:ext uri="{BB962C8B-B14F-4D97-AF65-F5344CB8AC3E}">
        <p14:creationId xmlns:p14="http://schemas.microsoft.com/office/powerpoint/2010/main" val="7780115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approach is partitioning according to Roger Sessions. Quicker then Event Storming. For identifying high level functional domains (ABC) which can be transformed to micro services. </a:t>
            </a:r>
          </a:p>
          <a:p>
            <a:r>
              <a:rPr lang="en-US" sz="1200" kern="1200" dirty="0" err="1" smtClean="0">
                <a:solidFill>
                  <a:schemeClr val="tx1"/>
                </a:solidFill>
                <a:effectLst/>
                <a:latin typeface="+mn-lt"/>
                <a:ea typeface="+mn-ea"/>
                <a:cs typeface="+mn-cs"/>
              </a:rPr>
              <a:t>Eerst</a:t>
            </a:r>
            <a:r>
              <a:rPr lang="en-US" sz="1200" kern="1200" dirty="0" smtClean="0">
                <a:solidFill>
                  <a:schemeClr val="tx1"/>
                </a:solidFill>
                <a:effectLst/>
                <a:latin typeface="+mn-lt"/>
                <a:ea typeface="+mn-ea"/>
                <a:cs typeface="+mn-cs"/>
              </a:rPr>
              <a:t> SIP (</a:t>
            </a:r>
            <a:r>
              <a:rPr lang="en-US" sz="1200" kern="1200" dirty="0" err="1" smtClean="0">
                <a:solidFill>
                  <a:schemeClr val="tx1"/>
                </a:solidFill>
                <a:effectLst/>
                <a:latin typeface="+mn-lt"/>
                <a:ea typeface="+mn-ea"/>
                <a:cs typeface="+mn-cs"/>
              </a:rPr>
              <a:t>hoger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abstractie</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niv</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alleen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groepering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dan</a:t>
            </a:r>
            <a:r>
              <a:rPr lang="en-US" sz="1200" kern="1200" dirty="0" smtClean="0">
                <a:solidFill>
                  <a:schemeClr val="tx1"/>
                </a:solidFill>
                <a:effectLst/>
                <a:latin typeface="+mn-lt"/>
                <a:ea typeface="+mn-ea"/>
                <a:cs typeface="+mn-cs"/>
              </a:rPr>
              <a:t> ES (</a:t>
            </a:r>
            <a:r>
              <a:rPr lang="en-US" sz="1200" kern="1200" dirty="0" err="1" smtClean="0">
                <a:solidFill>
                  <a:schemeClr val="tx1"/>
                </a:solidFill>
                <a:effectLst/>
                <a:latin typeface="+mn-lt"/>
                <a:ea typeface="+mn-ea"/>
                <a:cs typeface="+mn-cs"/>
              </a:rPr>
              <a:t>levert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domein</a:t>
            </a:r>
            <a:r>
              <a:rPr lang="en-US" sz="1200" kern="1200" dirty="0" smtClean="0">
                <a:solidFill>
                  <a:schemeClr val="tx1"/>
                </a:solidFill>
                <a:effectLst/>
                <a:latin typeface="+mn-lt"/>
                <a:ea typeface="+mn-ea"/>
                <a:cs typeface="+mn-cs"/>
              </a:rPr>
              <a:t> model met events en commands en actors).</a:t>
            </a:r>
            <a:r>
              <a:rPr lang="en-US" baseline="0" dirty="0" smtClean="0"/>
              <a:t> </a:t>
            </a:r>
          </a:p>
          <a:p>
            <a:endParaRPr lang="en-US" baseline="0" dirty="0" smtClean="0"/>
          </a:p>
        </p:txBody>
      </p:sp>
      <p:sp>
        <p:nvSpPr>
          <p:cNvPr id="4" name="Slide Number Placeholder 3"/>
          <p:cNvSpPr>
            <a:spLocks noGrp="1"/>
          </p:cNvSpPr>
          <p:nvPr>
            <p:ph type="sldNum" sz="quarter" idx="10"/>
          </p:nvPr>
        </p:nvSpPr>
        <p:spPr/>
        <p:txBody>
          <a:bodyPr/>
          <a:lstStyle/>
          <a:p>
            <a:fld id="{79393484-E9E1-E149-BCD8-90ED88A519D7}" type="slidenum">
              <a:rPr lang="en-US" smtClean="0"/>
              <a:t>15</a:t>
            </a:fld>
            <a:endParaRPr lang="en-US"/>
          </a:p>
        </p:txBody>
      </p:sp>
    </p:spTree>
    <p:extLst>
      <p:ext uri="{BB962C8B-B14F-4D97-AF65-F5344CB8AC3E}">
        <p14:creationId xmlns:p14="http://schemas.microsoft.com/office/powerpoint/2010/main" val="17172068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16</a:t>
            </a:fld>
            <a:endParaRPr lang="en-US"/>
          </a:p>
        </p:txBody>
      </p:sp>
    </p:spTree>
    <p:extLst>
      <p:ext uri="{BB962C8B-B14F-4D97-AF65-F5344CB8AC3E}">
        <p14:creationId xmlns:p14="http://schemas.microsoft.com/office/powerpoint/2010/main" val="30316783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smtClean="0"/>
              <a:t>MLI: </a:t>
            </a:r>
            <a:r>
              <a:rPr lang="nl-NL" dirty="0" err="1" smtClean="0"/>
              <a:t>This</a:t>
            </a:r>
            <a:r>
              <a:rPr lang="nl-NL" dirty="0" smtClean="0"/>
              <a:t> slide</a:t>
            </a:r>
            <a:r>
              <a:rPr lang="nl-NL" baseline="0" dirty="0" smtClean="0"/>
              <a:t> </a:t>
            </a:r>
            <a:r>
              <a:rPr lang="nl-NL" baseline="0" dirty="0" err="1" smtClean="0"/>
              <a:t>introduces</a:t>
            </a:r>
            <a:r>
              <a:rPr lang="nl-NL" baseline="0" dirty="0" smtClean="0"/>
              <a:t> the </a:t>
            </a:r>
            <a:r>
              <a:rPr lang="nl-NL" baseline="0" dirty="0" err="1" smtClean="0"/>
              <a:t>functionality</a:t>
            </a:r>
            <a:r>
              <a:rPr lang="nl-NL" baseline="0" dirty="0" smtClean="0"/>
              <a:t> of the </a:t>
            </a:r>
            <a:r>
              <a:rPr lang="nl-NL" baseline="0" dirty="0" err="1" smtClean="0"/>
              <a:t>webshop</a:t>
            </a:r>
            <a:r>
              <a:rPr lang="nl-NL" baseline="0" dirty="0" smtClean="0"/>
              <a:t>.  No details of the solution </a:t>
            </a:r>
            <a:r>
              <a:rPr lang="nl-NL" baseline="0" dirty="0" err="1" smtClean="0"/>
              <a:t>should</a:t>
            </a:r>
            <a:r>
              <a:rPr lang="nl-NL" baseline="0" dirty="0" smtClean="0"/>
              <a:t> </a:t>
            </a:r>
            <a:r>
              <a:rPr lang="nl-NL" baseline="0" dirty="0" err="1" smtClean="0"/>
              <a:t>be</a:t>
            </a:r>
            <a:r>
              <a:rPr lang="nl-NL" baseline="0" dirty="0" smtClean="0"/>
              <a:t> </a:t>
            </a:r>
            <a:r>
              <a:rPr lang="nl-NL" baseline="0" dirty="0" err="1" smtClean="0"/>
              <a:t>given</a:t>
            </a:r>
            <a:r>
              <a:rPr lang="nl-NL" baseline="0" dirty="0" smtClean="0"/>
              <a:t> </a:t>
            </a:r>
            <a:r>
              <a:rPr lang="nl-NL" baseline="0" dirty="0" err="1" smtClean="0"/>
              <a:t>yet</a:t>
            </a:r>
            <a:r>
              <a:rPr lang="nl-NL" baseline="0" dirty="0" smtClean="0"/>
              <a:t> as the </a:t>
            </a:r>
            <a:r>
              <a:rPr lang="nl-NL" baseline="0" dirty="0" err="1" smtClean="0"/>
              <a:t>audience</a:t>
            </a:r>
            <a:r>
              <a:rPr lang="nl-NL" baseline="0" dirty="0" smtClean="0"/>
              <a:t> </a:t>
            </a:r>
            <a:r>
              <a:rPr lang="nl-NL" baseline="0" dirty="0" err="1" smtClean="0"/>
              <a:t>still</a:t>
            </a:r>
            <a:r>
              <a:rPr lang="nl-NL" baseline="0" dirty="0" smtClean="0"/>
              <a:t> </a:t>
            </a:r>
            <a:r>
              <a:rPr lang="nl-NL" baseline="0" dirty="0" err="1" smtClean="0"/>
              <a:t>needs</a:t>
            </a:r>
            <a:r>
              <a:rPr lang="nl-NL" baseline="0" dirty="0" smtClean="0"/>
              <a:t> </a:t>
            </a:r>
            <a:r>
              <a:rPr lang="nl-NL" baseline="0" dirty="0" err="1" smtClean="0"/>
              <a:t>to</a:t>
            </a:r>
            <a:r>
              <a:rPr lang="nl-NL" baseline="0" dirty="0" smtClean="0"/>
              <a:t> do </a:t>
            </a:r>
            <a:r>
              <a:rPr lang="nl-NL" baseline="0" dirty="0" err="1" smtClean="0"/>
              <a:t>an</a:t>
            </a:r>
            <a:r>
              <a:rPr lang="nl-NL" baseline="0" dirty="0" smtClean="0"/>
              <a:t> </a:t>
            </a:r>
            <a:r>
              <a:rPr lang="nl-NL" baseline="0" dirty="0" err="1" smtClean="0"/>
              <a:t>excercise</a:t>
            </a:r>
            <a:endParaRPr lang="nl-NL" dirty="0"/>
          </a:p>
        </p:txBody>
      </p:sp>
      <p:sp>
        <p:nvSpPr>
          <p:cNvPr id="4" name="Slide Number Placeholder 3"/>
          <p:cNvSpPr>
            <a:spLocks noGrp="1"/>
          </p:cNvSpPr>
          <p:nvPr>
            <p:ph type="sldNum" sz="quarter" idx="10"/>
          </p:nvPr>
        </p:nvSpPr>
        <p:spPr/>
        <p:txBody>
          <a:bodyPr/>
          <a:lstStyle/>
          <a:p>
            <a:fld id="{79393484-E9E1-E149-BCD8-90ED88A519D7}" type="slidenum">
              <a:rPr lang="nl-NL" smtClean="0"/>
              <a:t>17</a:t>
            </a:fld>
            <a:endParaRPr lang="nl-NL"/>
          </a:p>
        </p:txBody>
      </p:sp>
    </p:spTree>
    <p:extLst>
      <p:ext uri="{BB962C8B-B14F-4D97-AF65-F5344CB8AC3E}">
        <p14:creationId xmlns:p14="http://schemas.microsoft.com/office/powerpoint/2010/main" val="17637944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to limit discussion to 10 minutes.</a:t>
            </a:r>
            <a:endParaRPr lang="nl-NL" dirty="0"/>
          </a:p>
        </p:txBody>
      </p:sp>
      <p:sp>
        <p:nvSpPr>
          <p:cNvPr id="4" name="Slide Number Placeholder 3"/>
          <p:cNvSpPr>
            <a:spLocks noGrp="1"/>
          </p:cNvSpPr>
          <p:nvPr>
            <p:ph type="sldNum" sz="quarter" idx="10"/>
          </p:nvPr>
        </p:nvSpPr>
        <p:spPr/>
        <p:txBody>
          <a:bodyPr/>
          <a:lstStyle/>
          <a:p>
            <a:fld id="{79393484-E9E1-E149-BCD8-90ED88A519D7}" type="slidenum">
              <a:rPr lang="nl-NL" smtClean="0"/>
              <a:t>18</a:t>
            </a:fld>
            <a:endParaRPr lang="nl-NL"/>
          </a:p>
        </p:txBody>
      </p:sp>
    </p:spTree>
    <p:extLst>
      <p:ext uri="{BB962C8B-B14F-4D97-AF65-F5344CB8AC3E}">
        <p14:creationId xmlns:p14="http://schemas.microsoft.com/office/powerpoint/2010/main" val="17488063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smtClean="0"/>
              <a:t>MLI: </a:t>
            </a:r>
            <a:r>
              <a:rPr lang="nl-NL" dirty="0" err="1" smtClean="0"/>
              <a:t>This</a:t>
            </a:r>
            <a:r>
              <a:rPr lang="nl-NL" dirty="0" smtClean="0"/>
              <a:t> slide</a:t>
            </a:r>
            <a:r>
              <a:rPr lang="nl-NL" baseline="0" dirty="0" smtClean="0"/>
              <a:t> </a:t>
            </a:r>
            <a:r>
              <a:rPr lang="nl-NL" baseline="0" dirty="0" err="1" smtClean="0"/>
              <a:t>introduces</a:t>
            </a:r>
            <a:r>
              <a:rPr lang="nl-NL" baseline="0" dirty="0" smtClean="0"/>
              <a:t> the </a:t>
            </a:r>
            <a:r>
              <a:rPr lang="nl-NL" baseline="0" dirty="0" err="1" smtClean="0"/>
              <a:t>functionality</a:t>
            </a:r>
            <a:r>
              <a:rPr lang="nl-NL" baseline="0" dirty="0" smtClean="0"/>
              <a:t> of the </a:t>
            </a:r>
            <a:r>
              <a:rPr lang="nl-NL" baseline="0" dirty="0" err="1" smtClean="0"/>
              <a:t>webshop</a:t>
            </a:r>
            <a:r>
              <a:rPr lang="nl-NL" baseline="0" dirty="0" smtClean="0"/>
              <a:t>.  No details of the solution </a:t>
            </a:r>
            <a:r>
              <a:rPr lang="nl-NL" baseline="0" dirty="0" err="1" smtClean="0"/>
              <a:t>should</a:t>
            </a:r>
            <a:r>
              <a:rPr lang="nl-NL" baseline="0" dirty="0" smtClean="0"/>
              <a:t> </a:t>
            </a:r>
            <a:r>
              <a:rPr lang="nl-NL" baseline="0" dirty="0" err="1" smtClean="0"/>
              <a:t>be</a:t>
            </a:r>
            <a:r>
              <a:rPr lang="nl-NL" baseline="0" dirty="0" smtClean="0"/>
              <a:t> </a:t>
            </a:r>
            <a:r>
              <a:rPr lang="nl-NL" baseline="0" dirty="0" err="1" smtClean="0"/>
              <a:t>given</a:t>
            </a:r>
            <a:r>
              <a:rPr lang="nl-NL" baseline="0" dirty="0" smtClean="0"/>
              <a:t> </a:t>
            </a:r>
            <a:r>
              <a:rPr lang="nl-NL" baseline="0" dirty="0" err="1" smtClean="0"/>
              <a:t>yet</a:t>
            </a:r>
            <a:r>
              <a:rPr lang="nl-NL" baseline="0" dirty="0" smtClean="0"/>
              <a:t> as the </a:t>
            </a:r>
            <a:r>
              <a:rPr lang="nl-NL" baseline="0" dirty="0" err="1" smtClean="0"/>
              <a:t>audience</a:t>
            </a:r>
            <a:r>
              <a:rPr lang="nl-NL" baseline="0" dirty="0" smtClean="0"/>
              <a:t> </a:t>
            </a:r>
            <a:r>
              <a:rPr lang="nl-NL" baseline="0" dirty="0" err="1" smtClean="0"/>
              <a:t>still</a:t>
            </a:r>
            <a:r>
              <a:rPr lang="nl-NL" baseline="0" dirty="0" smtClean="0"/>
              <a:t> </a:t>
            </a:r>
            <a:r>
              <a:rPr lang="nl-NL" baseline="0" dirty="0" err="1" smtClean="0"/>
              <a:t>needs</a:t>
            </a:r>
            <a:r>
              <a:rPr lang="nl-NL" baseline="0" dirty="0" smtClean="0"/>
              <a:t> </a:t>
            </a:r>
            <a:r>
              <a:rPr lang="nl-NL" baseline="0" dirty="0" err="1" smtClean="0"/>
              <a:t>to</a:t>
            </a:r>
            <a:r>
              <a:rPr lang="nl-NL" baseline="0" dirty="0" smtClean="0"/>
              <a:t> do </a:t>
            </a:r>
            <a:r>
              <a:rPr lang="nl-NL" baseline="0" dirty="0" err="1" smtClean="0"/>
              <a:t>an</a:t>
            </a:r>
            <a:r>
              <a:rPr lang="nl-NL" baseline="0" dirty="0" smtClean="0"/>
              <a:t> </a:t>
            </a:r>
            <a:r>
              <a:rPr lang="nl-NL" baseline="0" dirty="0" err="1" smtClean="0"/>
              <a:t>excercise</a:t>
            </a:r>
            <a:endParaRPr lang="nl-NL" dirty="0"/>
          </a:p>
        </p:txBody>
      </p:sp>
      <p:sp>
        <p:nvSpPr>
          <p:cNvPr id="4" name="Slide Number Placeholder 3"/>
          <p:cNvSpPr>
            <a:spLocks noGrp="1"/>
          </p:cNvSpPr>
          <p:nvPr>
            <p:ph type="sldNum" sz="quarter" idx="10"/>
          </p:nvPr>
        </p:nvSpPr>
        <p:spPr/>
        <p:txBody>
          <a:bodyPr/>
          <a:lstStyle/>
          <a:p>
            <a:fld id="{79393484-E9E1-E149-BCD8-90ED88A519D7}" type="slidenum">
              <a:rPr lang="nl-NL" smtClean="0"/>
              <a:t>19</a:t>
            </a:fld>
            <a:endParaRPr lang="nl-NL"/>
          </a:p>
        </p:txBody>
      </p:sp>
    </p:spTree>
    <p:extLst>
      <p:ext uri="{BB962C8B-B14F-4D97-AF65-F5344CB8AC3E}">
        <p14:creationId xmlns:p14="http://schemas.microsoft.com/office/powerpoint/2010/main" val="1763794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architects. See what insights when taking a monolith and creating </a:t>
            </a:r>
            <a:r>
              <a:rPr lang="en-US" baseline="0" dirty="0" err="1" smtClean="0"/>
              <a:t>microservices</a:t>
            </a:r>
            <a:r>
              <a:rPr lang="en-US" baseline="0" dirty="0" smtClean="0"/>
              <a:t>. Design using several techniques, then developed a monolith, and broke this up. </a:t>
            </a:r>
          </a:p>
          <a:p>
            <a:r>
              <a:rPr lang="en-US" baseline="0" dirty="0" smtClean="0"/>
              <a:t>Show some of the techniques, and show some aspects around integrating the services.</a:t>
            </a:r>
            <a:endParaRPr lang="en-US" dirty="0"/>
          </a:p>
        </p:txBody>
      </p:sp>
      <p:sp>
        <p:nvSpPr>
          <p:cNvPr id="4" name="Slide Number Placeholder 3"/>
          <p:cNvSpPr>
            <a:spLocks noGrp="1"/>
          </p:cNvSpPr>
          <p:nvPr>
            <p:ph type="sldNum" sz="quarter" idx="10"/>
          </p:nvPr>
        </p:nvSpPr>
        <p:spPr/>
        <p:txBody>
          <a:bodyPr/>
          <a:lstStyle/>
          <a:p>
            <a:fld id="{79393484-E9E1-E149-BCD8-90ED88A519D7}" type="slidenum">
              <a:rPr lang="en-US"/>
              <a:t>2</a:t>
            </a:fld>
            <a:endParaRPr lang="en-US"/>
          </a:p>
        </p:txBody>
      </p:sp>
    </p:spTree>
    <p:extLst>
      <p:ext uri="{BB962C8B-B14F-4D97-AF65-F5344CB8AC3E}">
        <p14:creationId xmlns:p14="http://schemas.microsoft.com/office/powerpoint/2010/main" val="22492392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20</a:t>
            </a:fld>
            <a:endParaRPr lang="en-US"/>
          </a:p>
        </p:txBody>
      </p:sp>
    </p:spTree>
    <p:extLst>
      <p:ext uri="{BB962C8B-B14F-4D97-AF65-F5344CB8AC3E}">
        <p14:creationId xmlns:p14="http://schemas.microsoft.com/office/powerpoint/2010/main" val="39743509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21</a:t>
            </a:fld>
            <a:endParaRPr lang="en-US"/>
          </a:p>
        </p:txBody>
      </p:sp>
    </p:spTree>
    <p:extLst>
      <p:ext uri="{BB962C8B-B14F-4D97-AF65-F5344CB8AC3E}">
        <p14:creationId xmlns:p14="http://schemas.microsoft.com/office/powerpoint/2010/main" val="23178539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22</a:t>
            </a:fld>
            <a:endParaRPr lang="en-US"/>
          </a:p>
        </p:txBody>
      </p:sp>
    </p:spTree>
    <p:extLst>
      <p:ext uri="{BB962C8B-B14F-4D97-AF65-F5344CB8AC3E}">
        <p14:creationId xmlns:p14="http://schemas.microsoft.com/office/powerpoint/2010/main" val="4866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23</a:t>
            </a:fld>
            <a:endParaRPr lang="en-US"/>
          </a:p>
        </p:txBody>
      </p:sp>
    </p:spTree>
    <p:extLst>
      <p:ext uri="{BB962C8B-B14F-4D97-AF65-F5344CB8AC3E}">
        <p14:creationId xmlns:p14="http://schemas.microsoft.com/office/powerpoint/2010/main" val="14988856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24</a:t>
            </a:fld>
            <a:endParaRPr lang="en-US"/>
          </a:p>
        </p:txBody>
      </p:sp>
    </p:spTree>
    <p:extLst>
      <p:ext uri="{BB962C8B-B14F-4D97-AF65-F5344CB8AC3E}">
        <p14:creationId xmlns:p14="http://schemas.microsoft.com/office/powerpoint/2010/main" val="29818874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25</a:t>
            </a:fld>
            <a:endParaRPr lang="en-US"/>
          </a:p>
        </p:txBody>
      </p:sp>
    </p:spTree>
    <p:extLst>
      <p:ext uri="{BB962C8B-B14F-4D97-AF65-F5344CB8AC3E}">
        <p14:creationId xmlns:p14="http://schemas.microsoft.com/office/powerpoint/2010/main" val="14783266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26</a:t>
            </a:fld>
            <a:endParaRPr lang="en-US"/>
          </a:p>
        </p:txBody>
      </p:sp>
    </p:spTree>
    <p:extLst>
      <p:ext uri="{BB962C8B-B14F-4D97-AF65-F5344CB8AC3E}">
        <p14:creationId xmlns:p14="http://schemas.microsoft.com/office/powerpoint/2010/main" val="1109554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393484-E9E1-E149-BCD8-90ED88A519D7}" type="slidenum">
              <a:rPr lang="en-US"/>
              <a:t>27</a:t>
            </a:fld>
            <a:endParaRPr lang="en-US"/>
          </a:p>
        </p:txBody>
      </p:sp>
    </p:spTree>
    <p:extLst>
      <p:ext uri="{BB962C8B-B14F-4D97-AF65-F5344CB8AC3E}">
        <p14:creationId xmlns:p14="http://schemas.microsoft.com/office/powerpoint/2010/main" val="7091639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28</a:t>
            </a:fld>
            <a:endParaRPr lang="en-US"/>
          </a:p>
        </p:txBody>
      </p:sp>
    </p:spTree>
    <p:extLst>
      <p:ext uri="{BB962C8B-B14F-4D97-AF65-F5344CB8AC3E}">
        <p14:creationId xmlns:p14="http://schemas.microsoft.com/office/powerpoint/2010/main" val="1677930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29</a:t>
            </a:fld>
            <a:endParaRPr lang="en-US"/>
          </a:p>
        </p:txBody>
      </p:sp>
    </p:spTree>
    <p:extLst>
      <p:ext uri="{BB962C8B-B14F-4D97-AF65-F5344CB8AC3E}">
        <p14:creationId xmlns:p14="http://schemas.microsoft.com/office/powerpoint/2010/main" val="3618682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3</a:t>
            </a:fld>
            <a:endParaRPr lang="en-US"/>
          </a:p>
        </p:txBody>
      </p:sp>
    </p:spTree>
    <p:extLst>
      <p:ext uri="{BB962C8B-B14F-4D97-AF65-F5344CB8AC3E}">
        <p14:creationId xmlns:p14="http://schemas.microsoft.com/office/powerpoint/2010/main" val="23370965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30</a:t>
            </a:fld>
            <a:endParaRPr lang="en-US"/>
          </a:p>
        </p:txBody>
      </p:sp>
    </p:spTree>
    <p:extLst>
      <p:ext uri="{BB962C8B-B14F-4D97-AF65-F5344CB8AC3E}">
        <p14:creationId xmlns:p14="http://schemas.microsoft.com/office/powerpoint/2010/main" val="31140379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31</a:t>
            </a:fld>
            <a:endParaRPr lang="en-US"/>
          </a:p>
        </p:txBody>
      </p:sp>
    </p:spTree>
    <p:extLst>
      <p:ext uri="{BB962C8B-B14F-4D97-AF65-F5344CB8AC3E}">
        <p14:creationId xmlns:p14="http://schemas.microsoft.com/office/powerpoint/2010/main" val="26811210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33</a:t>
            </a:fld>
            <a:endParaRPr lang="en-US"/>
          </a:p>
        </p:txBody>
      </p:sp>
    </p:spTree>
    <p:extLst>
      <p:ext uri="{BB962C8B-B14F-4D97-AF65-F5344CB8AC3E}">
        <p14:creationId xmlns:p14="http://schemas.microsoft.com/office/powerpoint/2010/main" val="117082872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34</a:t>
            </a:fld>
            <a:endParaRPr lang="en-US"/>
          </a:p>
        </p:txBody>
      </p:sp>
    </p:spTree>
    <p:extLst>
      <p:ext uri="{BB962C8B-B14F-4D97-AF65-F5344CB8AC3E}">
        <p14:creationId xmlns:p14="http://schemas.microsoft.com/office/powerpoint/2010/main" val="364512296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Micro</a:t>
            </a:r>
            <a:r>
              <a:rPr lang="en-US" baseline="0" dirty="0" smtClean="0"/>
              <a:t> A Monolith. Logical Cohesion of domain and repositories packages. Generated with </a:t>
            </a:r>
            <a:r>
              <a:rPr lang="en-US" baseline="0" dirty="0" err="1" smtClean="0"/>
              <a:t>jdepend</a:t>
            </a:r>
            <a:r>
              <a:rPr lang="en-US" baseline="0" dirty="0" smtClean="0"/>
              <a:t>, jdepend2tgf and </a:t>
            </a:r>
            <a:r>
              <a:rPr lang="en-US" baseline="0" dirty="0" err="1" smtClean="0"/>
              <a:t>yed</a:t>
            </a:r>
            <a:r>
              <a:rPr lang="en-US" baseline="0" dirty="0" smtClean="0"/>
              <a:t>.</a:t>
            </a:r>
            <a:endParaRPr lang="nl-NL" dirty="0"/>
          </a:p>
        </p:txBody>
      </p:sp>
      <p:sp>
        <p:nvSpPr>
          <p:cNvPr id="4" name="Slide Number Placeholder 3"/>
          <p:cNvSpPr>
            <a:spLocks noGrp="1"/>
          </p:cNvSpPr>
          <p:nvPr>
            <p:ph type="sldNum" sz="quarter" idx="10"/>
          </p:nvPr>
        </p:nvSpPr>
        <p:spPr/>
        <p:txBody>
          <a:bodyPr/>
          <a:lstStyle/>
          <a:p>
            <a:fld id="{79393484-E9E1-E149-BCD8-90ED88A519D7}" type="slidenum">
              <a:rPr lang="nl-NL" smtClean="0"/>
              <a:t>35</a:t>
            </a:fld>
            <a:endParaRPr lang="nl-NL"/>
          </a:p>
        </p:txBody>
      </p:sp>
    </p:spTree>
    <p:extLst>
      <p:ext uri="{BB962C8B-B14F-4D97-AF65-F5344CB8AC3E}">
        <p14:creationId xmlns:p14="http://schemas.microsoft.com/office/powerpoint/2010/main" val="40820280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Extracting</a:t>
            </a:r>
            <a:r>
              <a:rPr lang="en-US" baseline="0" dirty="0" smtClean="0"/>
              <a:t> foreign key constraints is sufficient get much information on the structure and dependencies in the domain.</a:t>
            </a:r>
            <a:endParaRPr lang="nl-NL" dirty="0"/>
          </a:p>
        </p:txBody>
      </p:sp>
      <p:sp>
        <p:nvSpPr>
          <p:cNvPr id="4" name="Slide Number Placeholder 3"/>
          <p:cNvSpPr>
            <a:spLocks noGrp="1"/>
          </p:cNvSpPr>
          <p:nvPr>
            <p:ph type="sldNum" sz="quarter" idx="10"/>
          </p:nvPr>
        </p:nvSpPr>
        <p:spPr/>
        <p:txBody>
          <a:bodyPr/>
          <a:lstStyle/>
          <a:p>
            <a:fld id="{79393484-E9E1-E149-BCD8-90ED88A519D7}" type="slidenum">
              <a:rPr lang="nl-NL" smtClean="0"/>
              <a:t>36</a:t>
            </a:fld>
            <a:endParaRPr lang="nl-NL"/>
          </a:p>
        </p:txBody>
      </p:sp>
    </p:spTree>
    <p:extLst>
      <p:ext uri="{BB962C8B-B14F-4D97-AF65-F5344CB8AC3E}">
        <p14:creationId xmlns:p14="http://schemas.microsoft.com/office/powerpoint/2010/main" val="952417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37</a:t>
            </a:fld>
            <a:endParaRPr lang="en-US"/>
          </a:p>
        </p:txBody>
      </p:sp>
    </p:spTree>
    <p:extLst>
      <p:ext uri="{BB962C8B-B14F-4D97-AF65-F5344CB8AC3E}">
        <p14:creationId xmlns:p14="http://schemas.microsoft.com/office/powerpoint/2010/main" val="39264146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Db van obm.org</a:t>
            </a:r>
          </a:p>
          <a:p>
            <a:endParaRPr lang="nl-NL" dirty="0"/>
          </a:p>
        </p:txBody>
      </p:sp>
      <p:sp>
        <p:nvSpPr>
          <p:cNvPr id="4" name="Slide Number Placeholder 3"/>
          <p:cNvSpPr>
            <a:spLocks noGrp="1"/>
          </p:cNvSpPr>
          <p:nvPr>
            <p:ph type="sldNum" sz="quarter" idx="10"/>
          </p:nvPr>
        </p:nvSpPr>
        <p:spPr/>
        <p:txBody>
          <a:bodyPr/>
          <a:lstStyle/>
          <a:p>
            <a:fld id="{79393484-E9E1-E149-BCD8-90ED88A519D7}" type="slidenum">
              <a:rPr lang="nl-NL" smtClean="0"/>
              <a:t>38</a:t>
            </a:fld>
            <a:endParaRPr lang="nl-NL"/>
          </a:p>
        </p:txBody>
      </p:sp>
    </p:spTree>
    <p:extLst>
      <p:ext uri="{BB962C8B-B14F-4D97-AF65-F5344CB8AC3E}">
        <p14:creationId xmlns:p14="http://schemas.microsoft.com/office/powerpoint/2010/main" val="151009194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BB: a bit of</a:t>
            </a:r>
            <a:r>
              <a:rPr lang="en-US" baseline="0" dirty="0" smtClean="0"/>
              <a:t> disagreement here: </a:t>
            </a:r>
            <a:r>
              <a:rPr lang="en-US" baseline="0" dirty="0" err="1" smtClean="0"/>
              <a:t>microservices</a:t>
            </a:r>
            <a:r>
              <a:rPr lang="en-US" baseline="0" dirty="0" smtClean="0"/>
              <a:t> do help to eliminate runtime dependency. By having the right service boundaries it is easier to swap implementations at runtime, e.g. to perform graceful degradation of services. Example: replace full product search with a simple one, replace simple product search with static top-10 product page, replace shopping cart with single item checkout ('one click purchase' feature ;-) . So it is much easier to replace the 'full' customer journey with a simpler one if the full one is not available / performant, etc.</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79393484-E9E1-E149-BCD8-90ED88A519D7}" type="slidenum">
              <a:rPr lang="en-US"/>
              <a:t>39</a:t>
            </a:fld>
            <a:endParaRPr lang="en-US"/>
          </a:p>
        </p:txBody>
      </p:sp>
    </p:spTree>
    <p:extLst>
      <p:ext uri="{BB962C8B-B14F-4D97-AF65-F5344CB8AC3E}">
        <p14:creationId xmlns:p14="http://schemas.microsoft.com/office/powerpoint/2010/main" val="332277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4</a:t>
            </a:fld>
            <a:endParaRPr lang="en-US"/>
          </a:p>
        </p:txBody>
      </p:sp>
    </p:spTree>
    <p:extLst>
      <p:ext uri="{BB962C8B-B14F-4D97-AF65-F5344CB8AC3E}">
        <p14:creationId xmlns:p14="http://schemas.microsoft.com/office/powerpoint/2010/main" val="2049384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5</a:t>
            </a:fld>
            <a:endParaRPr lang="en-US"/>
          </a:p>
        </p:txBody>
      </p:sp>
    </p:spTree>
    <p:extLst>
      <p:ext uri="{BB962C8B-B14F-4D97-AF65-F5344CB8AC3E}">
        <p14:creationId xmlns:p14="http://schemas.microsoft.com/office/powerpoint/2010/main" val="22397812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Example:</a:t>
            </a:r>
            <a:r>
              <a:rPr lang="en-GB" baseline="0" dirty="0" smtClean="0"/>
              <a:t> Netflix. This approach is not for everyone. Has drawbacks: </a:t>
            </a:r>
            <a:endParaRPr lang="en-GB" dirty="0" smtClean="0"/>
          </a:p>
          <a:p>
            <a:endParaRPr lang="en-GB" dirty="0" smtClean="0"/>
          </a:p>
          <a:p>
            <a:r>
              <a:rPr lang="en-GB" dirty="0" smtClean="0"/>
              <a:t>Advantages</a:t>
            </a:r>
          </a:p>
          <a:p>
            <a:pPr>
              <a:lnSpc>
                <a:spcPct val="100000"/>
              </a:lnSpc>
              <a:spcBef>
                <a:spcPts val="0"/>
              </a:spcBef>
              <a:buFont typeface="Calibri" charset="0"/>
              <a:buChar char="+"/>
            </a:pPr>
            <a:r>
              <a:rPr lang="en-US" dirty="0" smtClean="0"/>
              <a:t>Smaller* services easier to develop, understand and maintain</a:t>
            </a:r>
          </a:p>
          <a:p>
            <a:pPr>
              <a:lnSpc>
                <a:spcPct val="100000"/>
              </a:lnSpc>
              <a:spcBef>
                <a:spcPts val="0"/>
              </a:spcBef>
              <a:buFont typeface="Calibri" charset="0"/>
              <a:buChar char="+"/>
            </a:pPr>
            <a:r>
              <a:rPr lang="en-US" dirty="0" smtClean="0"/>
              <a:t>Independence, so easier to change, install, replace</a:t>
            </a:r>
          </a:p>
          <a:p>
            <a:pPr>
              <a:lnSpc>
                <a:spcPct val="100000"/>
              </a:lnSpc>
              <a:spcBef>
                <a:spcPts val="0"/>
              </a:spcBef>
              <a:buFont typeface="Calibri" charset="0"/>
              <a:buChar char="+"/>
            </a:pPr>
            <a:r>
              <a:rPr lang="en-US" dirty="0" smtClean="0"/>
              <a:t>Service scaling specifically and independently</a:t>
            </a:r>
          </a:p>
          <a:p>
            <a:pPr>
              <a:lnSpc>
                <a:spcPct val="100000"/>
              </a:lnSpc>
              <a:spcBef>
                <a:spcPts val="0"/>
              </a:spcBef>
              <a:buFont typeface="Calibri" charset="0"/>
              <a:buChar char="+"/>
            </a:pPr>
            <a:r>
              <a:rPr lang="en-US" dirty="0" smtClean="0"/>
              <a:t>One team responsible for </a:t>
            </a:r>
            <a:r>
              <a:rPr lang="en-US" dirty="0" err="1" smtClean="0"/>
              <a:t>Dev</a:t>
            </a:r>
            <a:r>
              <a:rPr lang="en-US" dirty="0" smtClean="0"/>
              <a:t> and Ops</a:t>
            </a:r>
          </a:p>
          <a:p>
            <a:pPr>
              <a:lnSpc>
                <a:spcPct val="100000"/>
              </a:lnSpc>
              <a:spcBef>
                <a:spcPts val="0"/>
              </a:spcBef>
              <a:buFont typeface="Calibri" charset="0"/>
              <a:buChar char="+"/>
            </a:pPr>
            <a:r>
              <a:rPr lang="en-US" dirty="0" smtClean="0"/>
              <a:t>Robustness by distribution of services across landscape</a:t>
            </a:r>
          </a:p>
          <a:p>
            <a:pPr>
              <a:lnSpc>
                <a:spcPct val="100000"/>
              </a:lnSpc>
              <a:spcBef>
                <a:spcPts val="0"/>
              </a:spcBef>
              <a:buFont typeface="Calibri" charset="0"/>
              <a:buChar char="+"/>
            </a:pPr>
            <a:r>
              <a:rPr lang="en-US" dirty="0" smtClean="0"/>
              <a:t>Local choice of service implementation technology, fitting to character and requirements of service</a:t>
            </a:r>
          </a:p>
          <a:p>
            <a:pPr>
              <a:lnSpc>
                <a:spcPct val="100000"/>
              </a:lnSpc>
              <a:spcBef>
                <a:spcPts val="0"/>
              </a:spcBef>
              <a:buFont typeface="Calibri" charset="0"/>
              <a:buChar char="+"/>
            </a:pPr>
            <a:endParaRPr lang="en-US" dirty="0" smtClean="0"/>
          </a:p>
          <a:p>
            <a:pPr>
              <a:lnSpc>
                <a:spcPct val="100000"/>
              </a:lnSpc>
              <a:spcBef>
                <a:spcPts val="0"/>
              </a:spcBef>
              <a:buFont typeface="Calibri" charset="0"/>
              <a:buNone/>
            </a:pPr>
            <a:r>
              <a:rPr lang="en-US" dirty="0" smtClean="0"/>
              <a:t>Disadvantages</a:t>
            </a:r>
          </a:p>
          <a:p>
            <a:pPr>
              <a:buFont typeface="LucidaGrande" charset="0"/>
              <a:buChar char="–"/>
            </a:pPr>
            <a:r>
              <a:rPr lang="en-US" dirty="0" smtClean="0"/>
              <a:t>Distribution of logic introduces complexity in system</a:t>
            </a:r>
          </a:p>
          <a:p>
            <a:pPr>
              <a:buFont typeface="LucidaGrande" charset="0"/>
              <a:buChar char="–"/>
            </a:pPr>
            <a:r>
              <a:rPr lang="en-US" dirty="0" smtClean="0"/>
              <a:t>More services and more complex application introduces challenges for Operations</a:t>
            </a:r>
          </a:p>
          <a:p>
            <a:pPr>
              <a:buFont typeface="LucidaGrande" charset="0"/>
              <a:buChar char="–"/>
            </a:pPr>
            <a:r>
              <a:rPr lang="en-US" dirty="0" smtClean="0"/>
              <a:t>Diversity in technology requires knowledge/experience in more topics</a:t>
            </a:r>
          </a:p>
          <a:p>
            <a:pPr>
              <a:buFont typeface="LucidaGrande" charset="0"/>
              <a:buChar char="–"/>
            </a:pPr>
            <a:r>
              <a:rPr lang="en-US" dirty="0" smtClean="0"/>
              <a:t>Coordination between/across teams is crucial</a:t>
            </a:r>
          </a:p>
          <a:p>
            <a:pPr>
              <a:buFont typeface="LucidaGrande" charset="0"/>
              <a:buChar char="–"/>
            </a:pPr>
            <a:r>
              <a:rPr lang="en-US" dirty="0" smtClean="0"/>
              <a:t>Dependencies between services introduce delay in maintenance</a:t>
            </a:r>
          </a:p>
          <a:p>
            <a:pPr>
              <a:buFont typeface="LucidaGrande" charset="0"/>
              <a:buChar char="–"/>
            </a:pPr>
            <a:r>
              <a:rPr lang="en-US" dirty="0" smtClean="0"/>
              <a:t>Overhead network communication between distributed services</a:t>
            </a:r>
          </a:p>
          <a:p>
            <a:pPr>
              <a:lnSpc>
                <a:spcPct val="100000"/>
              </a:lnSpc>
              <a:spcBef>
                <a:spcPts val="0"/>
              </a:spcBef>
              <a:buFont typeface="Calibri" charset="0"/>
              <a:buChar char="+"/>
            </a:pPr>
            <a:endParaRPr lang="en-US" dirty="0" smtClean="0"/>
          </a:p>
          <a:p>
            <a:endParaRPr lang="en-GB" dirty="0"/>
          </a:p>
        </p:txBody>
      </p:sp>
      <p:sp>
        <p:nvSpPr>
          <p:cNvPr id="4" name="Slide Number Placeholder 3"/>
          <p:cNvSpPr>
            <a:spLocks noGrp="1"/>
          </p:cNvSpPr>
          <p:nvPr>
            <p:ph type="sldNum" sz="quarter" idx="10"/>
          </p:nvPr>
        </p:nvSpPr>
        <p:spPr/>
        <p:txBody>
          <a:bodyPr/>
          <a:lstStyle/>
          <a:p>
            <a:fld id="{79393484-E9E1-E149-BCD8-90ED88A519D7}" type="slidenum">
              <a:rPr lang="en-US" smtClean="0"/>
              <a:t>6</a:t>
            </a:fld>
            <a:endParaRPr lang="en-US"/>
          </a:p>
        </p:txBody>
      </p:sp>
    </p:spTree>
    <p:extLst>
      <p:ext uri="{BB962C8B-B14F-4D97-AF65-F5344CB8AC3E}">
        <p14:creationId xmlns:p14="http://schemas.microsoft.com/office/powerpoint/2010/main" val="39117498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393484-E9E1-E149-BCD8-90ED88A519D7}" type="slidenum">
              <a:rPr lang="en-US"/>
              <a:t>7</a:t>
            </a:fld>
            <a:endParaRPr lang="en-US"/>
          </a:p>
        </p:txBody>
      </p:sp>
    </p:spTree>
    <p:extLst>
      <p:ext uri="{BB962C8B-B14F-4D97-AF65-F5344CB8AC3E}">
        <p14:creationId xmlns:p14="http://schemas.microsoft.com/office/powerpoint/2010/main" val="42652862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8</a:t>
            </a:fld>
            <a:endParaRPr lang="en-US"/>
          </a:p>
        </p:txBody>
      </p:sp>
    </p:spTree>
    <p:extLst>
      <p:ext uri="{BB962C8B-B14F-4D97-AF65-F5344CB8AC3E}">
        <p14:creationId xmlns:p14="http://schemas.microsoft.com/office/powerpoint/2010/main" val="29705954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9393484-E9E1-E149-BCD8-90ED88A519D7}" type="slidenum">
              <a:rPr lang="en-US"/>
              <a:t>9</a:t>
            </a:fld>
            <a:endParaRPr lang="en-US"/>
          </a:p>
        </p:txBody>
      </p:sp>
    </p:spTree>
    <p:extLst>
      <p:ext uri="{BB962C8B-B14F-4D97-AF65-F5344CB8AC3E}">
        <p14:creationId xmlns:p14="http://schemas.microsoft.com/office/powerpoint/2010/main" val="27881377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emf"/><Relationship Id="rId3"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6.png"/><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emf"/><Relationship Id="rId3" Type="http://schemas.openxmlformats.org/officeDocument/2006/relationships/image" Target="../media/image7.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6.png"/><Relationship Id="rId1" Type="http://schemas.openxmlformats.org/officeDocument/2006/relationships/slideMaster" Target="../slideMasters/slideMaster3.xml"/><Relationship Id="rId2" Type="http://schemas.openxmlformats.org/officeDocument/2006/relationships/image" Target="../media/image10.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9.emf"/><Relationship Id="rId3" Type="http://schemas.openxmlformats.org/officeDocument/2006/relationships/image" Target="../media/image7.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6.png"/><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9.emf"/><Relationship Id="rId3" Type="http://schemas.openxmlformats.org/officeDocument/2006/relationships/image" Target="../media/image7.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8.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8.pn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6.png"/><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9.emf"/><Relationship Id="rId3" Type="http://schemas.openxmlformats.org/officeDocument/2006/relationships/image" Target="../media/image7.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8.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8.png"/></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6.png"/><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stretch>
            <a:fillRect/>
          </a:stretch>
        </p:blipFill>
        <p:spPr>
          <a:xfrm>
            <a:off x="877809" y="633695"/>
            <a:ext cx="2734056" cy="268732"/>
          </a:xfrm>
          <a:prstGeom prst="rect">
            <a:avLst/>
          </a:prstGeom>
        </p:spPr>
      </p:pic>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1672" y="125098"/>
            <a:ext cx="1447194" cy="478151"/>
          </a:xfrm>
          <a:prstGeom prst="rect">
            <a:avLst/>
          </a:prstGeom>
        </p:spPr>
      </p:pic>
      <p:sp>
        <p:nvSpPr>
          <p:cNvPr id="2" name="Title 1"/>
          <p:cNvSpPr>
            <a:spLocks noGrp="1"/>
          </p:cNvSpPr>
          <p:nvPr>
            <p:ph type="ctrTitle"/>
          </p:nvPr>
        </p:nvSpPr>
        <p:spPr>
          <a:xfrm>
            <a:off x="1563348" y="1165919"/>
            <a:ext cx="9662701" cy="4620519"/>
          </a:xfrm>
        </p:spPr>
        <p:txBody>
          <a:bodyPr/>
          <a:lstStyle>
            <a:lvl1pPr>
              <a:defRPr sz="6000"/>
            </a:lvl1pPr>
          </a:lstStyle>
          <a:p>
            <a:r>
              <a:rPr lang="nl-NL" smtClean="0"/>
              <a:t>Klik om de stijl te bewerken</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822797" y="767880"/>
            <a:ext cx="7187121" cy="365125"/>
          </a:xfrm>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7" name="Rectangle 6"/>
          <p:cNvSpPr/>
          <p:nvPr userDrawn="1"/>
        </p:nvSpPr>
        <p:spPr>
          <a:xfrm>
            <a:off x="1" y="6194204"/>
            <a:ext cx="2040901" cy="6637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 Placeholder 11"/>
          <p:cNvSpPr>
            <a:spLocks noGrp="1"/>
          </p:cNvSpPr>
          <p:nvPr>
            <p:ph type="body" sz="quarter" idx="13" hasCustomPrompt="1"/>
          </p:nvPr>
        </p:nvSpPr>
        <p:spPr>
          <a:xfrm>
            <a:off x="763365" y="6006864"/>
            <a:ext cx="7807723" cy="504825"/>
          </a:xfrm>
        </p:spPr>
        <p:txBody>
          <a:bodyPr>
            <a:noAutofit/>
          </a:bodyPr>
          <a:lstStyle>
            <a:lvl1pPr marL="0" indent="0">
              <a:buFont typeface="Arial"/>
              <a:buNone/>
              <a:defRPr sz="1600"/>
            </a:lvl1pPr>
            <a:lvl2pPr marL="432000" indent="0">
              <a:buNone/>
              <a:defRPr/>
            </a:lvl2pPr>
            <a:lvl3pPr marL="846000" indent="0">
              <a:buNone/>
              <a:defRPr/>
            </a:lvl3pPr>
            <a:lvl4pPr marL="1206000" indent="0">
              <a:buNone/>
              <a:defRPr/>
            </a:lvl4pPr>
            <a:lvl5pPr marL="1494000" indent="0">
              <a:buNone/>
              <a:defRPr/>
            </a:lvl5pPr>
          </a:lstStyle>
          <a:p>
            <a:pPr lvl="0"/>
            <a:r>
              <a:rPr lang="nl-NL"/>
              <a:t>[Author Presentation]</a:t>
            </a:r>
            <a:endParaRPr lang="en-US"/>
          </a:p>
        </p:txBody>
      </p:sp>
    </p:spTree>
    <p:extLst>
      <p:ext uri="{BB962C8B-B14F-4D97-AF65-F5344CB8AC3E}">
        <p14:creationId xmlns:p14="http://schemas.microsoft.com/office/powerpoint/2010/main" val="25892356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Training - 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4" y="2869579"/>
            <a:ext cx="10368598" cy="1611707"/>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4988252"/>
            <a:ext cx="8947505" cy="685262"/>
          </a:xfrm>
        </p:spPr>
        <p:txBody>
          <a:bodyPr tIns="0" anchor="t">
            <a:normAutofit/>
          </a:bodyPr>
          <a:lstStyle>
            <a:lvl1pPr marL="0" indent="0" algn="r">
              <a:buNone/>
              <a:defRPr sz="28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936485" y="4988253"/>
            <a:ext cx="339590" cy="422193"/>
          </a:xfrm>
          <a:prstGeom prst="rect">
            <a:avLst/>
          </a:prstGeom>
        </p:spPr>
      </p:pic>
    </p:spTree>
    <p:extLst>
      <p:ext uri="{BB962C8B-B14F-4D97-AF65-F5344CB8AC3E}">
        <p14:creationId xmlns:p14="http://schemas.microsoft.com/office/powerpoint/2010/main" val="40328186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raining - Profile Consultant">
    <p:spTree>
      <p:nvGrpSpPr>
        <p:cNvPr id="1" name=""/>
        <p:cNvGrpSpPr/>
        <p:nvPr/>
      </p:nvGrpSpPr>
      <p:grpSpPr>
        <a:xfrm>
          <a:off x="0" y="0"/>
          <a:ext cx="0" cy="0"/>
          <a:chOff x="0" y="0"/>
          <a:chExt cx="0" cy="0"/>
        </a:xfrm>
      </p:grpSpPr>
      <p:pic>
        <p:nvPicPr>
          <p:cNvPr id="22" name="Picture 21" descr="Xebia_linkedin_whit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454541" y="4759493"/>
            <a:ext cx="266400" cy="266400"/>
          </a:xfrm>
          <a:prstGeom prst="rect">
            <a:avLst/>
          </a:prstGeom>
        </p:spPr>
      </p:pic>
      <p:pic>
        <p:nvPicPr>
          <p:cNvPr id="23" name="Picture 22" descr="Xebia_twitter_whit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60798" y="5083343"/>
            <a:ext cx="265601" cy="265601"/>
          </a:xfrm>
          <a:prstGeom prst="rect">
            <a:avLst/>
          </a:prstGeom>
        </p:spPr>
      </p:pic>
      <p:sp>
        <p:nvSpPr>
          <p:cNvPr id="2" name="Title 1"/>
          <p:cNvSpPr>
            <a:spLocks noGrp="1"/>
          </p:cNvSpPr>
          <p:nvPr>
            <p:ph type="title" hasCustomPrompt="1"/>
          </p:nvPr>
        </p:nvSpPr>
        <p:spPr>
          <a:xfrm>
            <a:off x="725705" y="880885"/>
            <a:ext cx="10000778" cy="776085"/>
          </a:xfrm>
        </p:spPr>
        <p:txBody>
          <a:bodyPr/>
          <a:lstStyle>
            <a:lvl1pPr>
              <a:defRPr sz="4000"/>
            </a:lvl1pPr>
          </a:lstStyle>
          <a:p>
            <a:r>
              <a:rPr lang="nl-NL" smtClean="0"/>
              <a:t>[Name Consultant]</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a:xfrm rot="5400000">
            <a:off x="9971579" y="2457652"/>
            <a:ext cx="5387535" cy="487087"/>
          </a:xfrm>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
        <p:nvSpPr>
          <p:cNvPr id="6" name="Picture Placeholder 9"/>
          <p:cNvSpPr>
            <a:spLocks noGrp="1" noChangeAspect="1"/>
          </p:cNvSpPr>
          <p:nvPr>
            <p:ph type="pic" sz="quarter" idx="13" hasCustomPrompt="1"/>
          </p:nvPr>
        </p:nvSpPr>
        <p:spPr>
          <a:xfrm>
            <a:off x="1424306" y="1867491"/>
            <a:ext cx="2140633" cy="2140633"/>
          </a:xfrm>
        </p:spPr>
        <p:txBody>
          <a:bodyPr>
            <a:normAutofit/>
          </a:bodyPr>
          <a:lstStyle>
            <a:lvl1pPr marL="0" indent="0">
              <a:buFontTx/>
              <a:buNone/>
              <a:defRPr sz="2400"/>
            </a:lvl1pPr>
          </a:lstStyle>
          <a:p>
            <a:r>
              <a:rPr lang="en-US"/>
              <a:t>[Use:           Square Shaped Black &amp; White Profile picture]</a:t>
            </a:r>
          </a:p>
        </p:txBody>
      </p:sp>
      <p:sp>
        <p:nvSpPr>
          <p:cNvPr id="7" name="TextBox 6"/>
          <p:cNvSpPr txBox="1"/>
          <p:nvPr userDrawn="1"/>
        </p:nvSpPr>
        <p:spPr>
          <a:xfrm>
            <a:off x="4008520" y="1804667"/>
            <a:ext cx="1854691" cy="400110"/>
          </a:xfrm>
          <a:prstGeom prst="rect">
            <a:avLst/>
          </a:prstGeom>
          <a:noFill/>
        </p:spPr>
        <p:txBody>
          <a:bodyPr wrap="square" rtlCol="0">
            <a:spAutoFit/>
          </a:bodyPr>
          <a:lstStyle/>
          <a:p>
            <a:r>
              <a:rPr lang="en-US" sz="2000">
                <a:solidFill>
                  <a:srgbClr val="FFFFFF"/>
                </a:solidFill>
                <a:latin typeface="+mj-lt"/>
              </a:rPr>
              <a:t>Job</a:t>
            </a:r>
          </a:p>
        </p:txBody>
      </p:sp>
      <p:sp>
        <p:nvSpPr>
          <p:cNvPr id="8" name="TextBox 7"/>
          <p:cNvSpPr txBox="1"/>
          <p:nvPr userDrawn="1"/>
        </p:nvSpPr>
        <p:spPr>
          <a:xfrm>
            <a:off x="4008520" y="2510787"/>
            <a:ext cx="1854691" cy="400110"/>
          </a:xfrm>
          <a:prstGeom prst="rect">
            <a:avLst/>
          </a:prstGeom>
          <a:noFill/>
        </p:spPr>
        <p:txBody>
          <a:bodyPr wrap="square" rtlCol="0">
            <a:spAutoFit/>
          </a:bodyPr>
          <a:lstStyle/>
          <a:p>
            <a:r>
              <a:rPr lang="en-US" sz="2000">
                <a:solidFill>
                  <a:srgbClr val="FFFFFF"/>
                </a:solidFill>
                <a:latin typeface="+mj-lt"/>
              </a:rPr>
              <a:t>Clients</a:t>
            </a:r>
          </a:p>
        </p:txBody>
      </p:sp>
      <p:sp>
        <p:nvSpPr>
          <p:cNvPr id="9" name="TextBox 8"/>
          <p:cNvSpPr txBox="1"/>
          <p:nvPr userDrawn="1"/>
        </p:nvSpPr>
        <p:spPr>
          <a:xfrm>
            <a:off x="4008520" y="3576586"/>
            <a:ext cx="1854691" cy="400110"/>
          </a:xfrm>
          <a:prstGeom prst="rect">
            <a:avLst/>
          </a:prstGeom>
          <a:noFill/>
        </p:spPr>
        <p:txBody>
          <a:bodyPr wrap="square" rtlCol="0">
            <a:spAutoFit/>
          </a:bodyPr>
          <a:lstStyle/>
          <a:p>
            <a:r>
              <a:rPr lang="en-US" sz="2000">
                <a:solidFill>
                  <a:srgbClr val="FFFFFF"/>
                </a:solidFill>
                <a:latin typeface="+mj-lt"/>
              </a:rPr>
              <a:t>Contact</a:t>
            </a:r>
          </a:p>
        </p:txBody>
      </p:sp>
      <p:sp>
        <p:nvSpPr>
          <p:cNvPr id="10" name="Text Placeholder 4"/>
          <p:cNvSpPr>
            <a:spLocks noGrp="1"/>
          </p:cNvSpPr>
          <p:nvPr>
            <p:ph type="body" sz="quarter" idx="14" hasCustomPrompt="1"/>
          </p:nvPr>
        </p:nvSpPr>
        <p:spPr>
          <a:xfrm>
            <a:off x="4397301" y="2167545"/>
            <a:ext cx="6065291" cy="39554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[Job Title]</a:t>
            </a:r>
            <a:endParaRPr lang="en-US"/>
          </a:p>
        </p:txBody>
      </p:sp>
      <p:sp>
        <p:nvSpPr>
          <p:cNvPr id="11" name="Text Placeholder 8"/>
          <p:cNvSpPr>
            <a:spLocks noGrp="1"/>
          </p:cNvSpPr>
          <p:nvPr>
            <p:ph type="body" sz="quarter" idx="15" hasCustomPrompt="1"/>
          </p:nvPr>
        </p:nvSpPr>
        <p:spPr>
          <a:xfrm>
            <a:off x="4397301" y="2862680"/>
            <a:ext cx="6065291" cy="836510"/>
          </a:xfrm>
        </p:spPr>
        <p:txBody>
          <a:bodyPr>
            <a:norm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[List of your clients]</a:t>
            </a:r>
            <a:endParaRPr lang="en-US"/>
          </a:p>
        </p:txBody>
      </p:sp>
      <p:sp>
        <p:nvSpPr>
          <p:cNvPr id="12" name="Text Placeholder 14"/>
          <p:cNvSpPr>
            <a:spLocks noGrp="1"/>
          </p:cNvSpPr>
          <p:nvPr>
            <p:ph type="body" sz="quarter" idx="16" hasCustomPrompt="1"/>
          </p:nvPr>
        </p:nvSpPr>
        <p:spPr>
          <a:xfrm>
            <a:off x="4397301" y="3941581"/>
            <a:ext cx="6065291" cy="40236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email address]</a:t>
            </a:r>
            <a:endParaRPr lang="en-US"/>
          </a:p>
        </p:txBody>
      </p:sp>
      <p:sp>
        <p:nvSpPr>
          <p:cNvPr id="13" name="Text Placeholder 14"/>
          <p:cNvSpPr>
            <a:spLocks noGrp="1"/>
          </p:cNvSpPr>
          <p:nvPr>
            <p:ph type="body" sz="quarter" idx="17" hasCustomPrompt="1"/>
          </p:nvPr>
        </p:nvSpPr>
        <p:spPr>
          <a:xfrm>
            <a:off x="4397301" y="428994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Phone number]</a:t>
            </a:r>
            <a:endParaRPr lang="en-US"/>
          </a:p>
        </p:txBody>
      </p:sp>
      <p:sp>
        <p:nvSpPr>
          <p:cNvPr id="14" name="Text Placeholder 14"/>
          <p:cNvSpPr>
            <a:spLocks noGrp="1"/>
          </p:cNvSpPr>
          <p:nvPr>
            <p:ph type="body" sz="quarter" idx="18" hasCustomPrompt="1"/>
          </p:nvPr>
        </p:nvSpPr>
        <p:spPr>
          <a:xfrm>
            <a:off x="4764959" y="465288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LinkedIN account]</a:t>
            </a:r>
            <a:endParaRPr lang="en-US"/>
          </a:p>
        </p:txBody>
      </p:sp>
      <p:sp>
        <p:nvSpPr>
          <p:cNvPr id="15" name="Text Placeholder 14"/>
          <p:cNvSpPr>
            <a:spLocks noGrp="1"/>
          </p:cNvSpPr>
          <p:nvPr>
            <p:ph type="body" sz="quarter" idx="19" hasCustomPrompt="1"/>
          </p:nvPr>
        </p:nvSpPr>
        <p:spPr>
          <a:xfrm>
            <a:off x="4764959" y="4995896"/>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Twitter account]</a:t>
            </a:r>
            <a:endParaRPr lang="en-US"/>
          </a:p>
        </p:txBody>
      </p:sp>
      <p:pic>
        <p:nvPicPr>
          <p:cNvPr id="21" name="Picture 20" descr="Xebia_Customer_Intimacy_Icon_PPT-DEF.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046500" y="532150"/>
            <a:ext cx="828000" cy="828000"/>
          </a:xfrm>
          <a:prstGeom prst="rect">
            <a:avLst/>
          </a:prstGeom>
        </p:spPr>
      </p:pic>
    </p:spTree>
    <p:extLst>
      <p:ext uri="{BB962C8B-B14F-4D97-AF65-F5344CB8AC3E}">
        <p14:creationId xmlns:p14="http://schemas.microsoft.com/office/powerpoint/2010/main" val="8296188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p:cNvPicPr>
            <a:picLocks noChangeAspect="1"/>
          </p:cNvPicPr>
          <p:nvPr/>
        </p:nvPicPr>
        <p:blipFill>
          <a:blip r:embed="rId2"/>
          <a:stretch>
            <a:fillRect/>
          </a:stretch>
        </p:blipFill>
        <p:spPr>
          <a:xfrm>
            <a:off x="873249" y="633850"/>
            <a:ext cx="2734056" cy="268732"/>
          </a:xfrm>
          <a:prstGeom prst="rect">
            <a:avLst/>
          </a:prstGeom>
        </p:spPr>
      </p:pic>
      <p:sp>
        <p:nvSpPr>
          <p:cNvPr id="2" name="Title 1"/>
          <p:cNvSpPr>
            <a:spLocks noGrp="1"/>
          </p:cNvSpPr>
          <p:nvPr>
            <p:ph type="ctrTitle"/>
          </p:nvPr>
        </p:nvSpPr>
        <p:spPr>
          <a:xfrm>
            <a:off x="1563348" y="1165919"/>
            <a:ext cx="9662701" cy="4620519"/>
          </a:xfrm>
        </p:spPr>
        <p:txBody>
          <a:bodyPr/>
          <a:lstStyle>
            <a:lvl1pPr>
              <a:defRPr sz="6000"/>
            </a:lvl1pPr>
          </a:lstStyle>
          <a:p>
            <a:r>
              <a:rPr lang="en-US" smtClean="0"/>
              <a:t>Click to edit Master title style</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819318" y="767880"/>
            <a:ext cx="7187121" cy="365125"/>
          </a:xfrm>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7" name="Rectangle 6"/>
          <p:cNvSpPr/>
          <p:nvPr/>
        </p:nvSpPr>
        <p:spPr>
          <a:xfrm>
            <a:off x="1" y="6194204"/>
            <a:ext cx="2040901" cy="6637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 Placeholder 11"/>
          <p:cNvSpPr>
            <a:spLocks noGrp="1"/>
          </p:cNvSpPr>
          <p:nvPr>
            <p:ph type="body" sz="quarter" idx="13" hasCustomPrompt="1"/>
          </p:nvPr>
        </p:nvSpPr>
        <p:spPr>
          <a:xfrm>
            <a:off x="763365" y="6006864"/>
            <a:ext cx="7807723" cy="504825"/>
          </a:xfrm>
        </p:spPr>
        <p:txBody>
          <a:bodyPr>
            <a:noAutofit/>
          </a:bodyPr>
          <a:lstStyle>
            <a:lvl1pPr marL="0" indent="0">
              <a:buFont typeface="Arial"/>
              <a:buNone/>
              <a:defRPr sz="1600"/>
            </a:lvl1pPr>
            <a:lvl2pPr marL="432000" indent="0">
              <a:buNone/>
              <a:defRPr/>
            </a:lvl2pPr>
            <a:lvl3pPr marL="846000" indent="0">
              <a:buNone/>
              <a:defRPr/>
            </a:lvl3pPr>
            <a:lvl4pPr marL="1206000" indent="0">
              <a:buNone/>
              <a:defRPr/>
            </a:lvl4pPr>
            <a:lvl5pPr marL="1494000" indent="0">
              <a:buNone/>
              <a:defRPr/>
            </a:lvl5pPr>
          </a:lstStyle>
          <a:p>
            <a:pPr lvl="0"/>
            <a:r>
              <a:rPr lang="nl-NL"/>
              <a:t>[Author Presentation]</a:t>
            </a:r>
            <a:endParaRPr lang="en-US"/>
          </a:p>
        </p:txBody>
      </p:sp>
      <p:pic>
        <p:nvPicPr>
          <p:cNvPr id="11" name="Picture 10" descr="Xebia_logo_PPT_Purple_Def.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630" y="125099"/>
            <a:ext cx="1432747" cy="482971"/>
          </a:xfrm>
          <a:prstGeom prst="rect">
            <a:avLst/>
          </a:prstGeom>
        </p:spPr>
      </p:pic>
    </p:spTree>
    <p:extLst>
      <p:ext uri="{BB962C8B-B14F-4D97-AF65-F5344CB8AC3E}">
        <p14:creationId xmlns:p14="http://schemas.microsoft.com/office/powerpoint/2010/main" val="6268237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6190407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317600" y="1720800"/>
            <a:ext cx="4781575"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731477" y="1720800"/>
            <a:ext cx="4774902"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smtClean="0"/>
              <a:t>8 September 2015</a:t>
            </a:r>
            <a:endParaRPr lang="en-US"/>
          </a:p>
        </p:txBody>
      </p:sp>
      <p:sp>
        <p:nvSpPr>
          <p:cNvPr id="6" name="Footer Placeholder 5"/>
          <p:cNvSpPr>
            <a:spLocks noGrp="1"/>
          </p:cNvSpPr>
          <p:nvPr>
            <p:ph type="ftr" sz="quarter" idx="11"/>
          </p:nvPr>
        </p:nvSpPr>
        <p:spPr/>
        <p:txBody>
          <a:bodyPr/>
          <a:lstStyle/>
          <a:p>
            <a:r>
              <a:rPr lang="en-US" smtClean="0"/>
              <a:t>Meetup DDE - Refactoring a Monolith to Microservices – v3</a:t>
            </a:r>
            <a:endParaRPr lang="en-US"/>
          </a:p>
        </p:txBody>
      </p:sp>
      <p:sp>
        <p:nvSpPr>
          <p:cNvPr id="7" name="Slide Number Placeholder 6"/>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0684218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Single 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6" y="2869579"/>
            <a:ext cx="10368598" cy="1362075"/>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3925295"/>
            <a:ext cx="8962335" cy="685262"/>
          </a:xfrm>
        </p:spPr>
        <p:txBody>
          <a:bodyPr tIns="0" anchor="t">
            <a:normAutofit/>
          </a:bodyPr>
          <a:lstStyle>
            <a:lvl1pPr marL="0" indent="0" algn="r">
              <a:buNone/>
              <a:defRPr sz="2800">
                <a:solidFill>
                  <a:schemeClr val="accent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descr="Bullet Groen transparent.pdf"/>
          <p:cNvPicPr>
            <a:picLocks/>
          </p:cNvPicPr>
          <p:nvPr/>
        </p:nvPicPr>
        <p:blipFill>
          <a:blip r:embed="rId2">
            <a:extLst>
              <a:ext uri="{28A0092B-C50C-407E-A947-70E740481C1C}">
                <a14:useLocalDpi xmlns:a14="http://schemas.microsoft.com/office/drawing/2010/main" val="0"/>
              </a:ext>
            </a:extLst>
          </a:blip>
          <a:stretch>
            <a:fillRect/>
          </a:stretch>
        </p:blipFill>
        <p:spPr>
          <a:xfrm>
            <a:off x="10895680" y="3936211"/>
            <a:ext cx="421200" cy="422193"/>
          </a:xfrm>
          <a:prstGeom prst="rect">
            <a:avLst/>
          </a:prstGeom>
        </p:spPr>
      </p:pic>
    </p:spTree>
    <p:extLst>
      <p:ext uri="{BB962C8B-B14F-4D97-AF65-F5344CB8AC3E}">
        <p14:creationId xmlns:p14="http://schemas.microsoft.com/office/powerpoint/2010/main" val="9693511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3214875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8 September 2015</a:t>
            </a:r>
            <a:endParaRPr lang="en-US"/>
          </a:p>
        </p:txBody>
      </p:sp>
      <p:sp>
        <p:nvSpPr>
          <p:cNvPr id="3" name="Footer Placeholder 2"/>
          <p:cNvSpPr>
            <a:spLocks noGrp="1"/>
          </p:cNvSpPr>
          <p:nvPr>
            <p:ph type="ftr" sz="quarter" idx="11"/>
          </p:nvPr>
        </p:nvSpPr>
        <p:spPr/>
        <p:txBody>
          <a:bodyPr/>
          <a:lstStyle/>
          <a:p>
            <a:r>
              <a:rPr lang="en-US" smtClean="0"/>
              <a:t>Meetup DDE - Refactoring a Monolith to Microservices – v3</a:t>
            </a:r>
            <a:endParaRPr lang="en-US"/>
          </a:p>
        </p:txBody>
      </p:sp>
      <p:sp>
        <p:nvSpPr>
          <p:cNvPr id="4" name="Slide Number Placeholder 3"/>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8638423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13206811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15147227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a:p>
        </p:txBody>
      </p:sp>
      <p:sp>
        <p:nvSpPr>
          <p:cNvPr id="3" name="Content Placeholder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2565465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raining -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4786064"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8" name="Content Placeholder 7"/>
          <p:cNvSpPr>
            <a:spLocks noGrp="1"/>
          </p:cNvSpPr>
          <p:nvPr>
            <p:ph sz="quarter" idx="15"/>
          </p:nvPr>
        </p:nvSpPr>
        <p:spPr>
          <a:xfrm>
            <a:off x="6636902" y="1399105"/>
            <a:ext cx="4800773"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747967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raining - Title Only">
    <p:spTree>
      <p:nvGrpSpPr>
        <p:cNvPr id="1" name=""/>
        <p:cNvGrpSpPr/>
        <p:nvPr/>
      </p:nvGrpSpPr>
      <p:grpSpPr>
        <a:xfrm>
          <a:off x="0" y="0"/>
          <a:ext cx="0" cy="0"/>
          <a:chOff x="0" y="0"/>
          <a:chExt cx="0" cy="0"/>
        </a:xfrm>
      </p:grpSpPr>
      <p:sp>
        <p:nvSpPr>
          <p:cNvPr id="2" name="Title 1"/>
          <p:cNvSpPr>
            <a:spLocks noGrp="1"/>
          </p:cNvSpPr>
          <p:nvPr>
            <p:ph type="title"/>
          </p:nvPr>
        </p:nvSpPr>
        <p:spPr>
          <a:xfrm>
            <a:off x="314421" y="304196"/>
            <a:ext cx="10839675" cy="776085"/>
          </a:xfrm>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298608" y="5996667"/>
            <a:ext cx="10675673"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35534019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Training - 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4" y="2869579"/>
            <a:ext cx="10368598" cy="1611707"/>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4988252"/>
            <a:ext cx="8947505" cy="685262"/>
          </a:xfrm>
        </p:spPr>
        <p:txBody>
          <a:bodyPr tIns="0" anchor="t">
            <a:normAutofit/>
          </a:bodyPr>
          <a:lstStyle>
            <a:lvl1pPr marL="0" indent="0" algn="r">
              <a:buNone/>
              <a:defRPr sz="2800">
                <a:solidFill>
                  <a:schemeClr val="accent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descr="Bullet Groen transparent.pdf"/>
          <p:cNvPicPr>
            <a:picLocks/>
          </p:cNvPicPr>
          <p:nvPr/>
        </p:nvPicPr>
        <p:blipFill>
          <a:blip r:embed="rId2">
            <a:extLst>
              <a:ext uri="{28A0092B-C50C-407E-A947-70E740481C1C}">
                <a14:useLocalDpi xmlns:a14="http://schemas.microsoft.com/office/drawing/2010/main" val="0"/>
              </a:ext>
            </a:extLst>
          </a:blip>
          <a:stretch>
            <a:fillRect/>
          </a:stretch>
        </p:blipFill>
        <p:spPr>
          <a:xfrm>
            <a:off x="10895680" y="4988253"/>
            <a:ext cx="421200" cy="422193"/>
          </a:xfrm>
          <a:prstGeom prst="rect">
            <a:avLst/>
          </a:prstGeom>
        </p:spPr>
      </p:pic>
    </p:spTree>
    <p:extLst>
      <p:ext uri="{BB962C8B-B14F-4D97-AF65-F5344CB8AC3E}">
        <p14:creationId xmlns:p14="http://schemas.microsoft.com/office/powerpoint/2010/main" val="3642360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raining - Profile Consulta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5705" y="880885"/>
            <a:ext cx="10000778" cy="776085"/>
          </a:xfrm>
        </p:spPr>
        <p:txBody>
          <a:bodyPr/>
          <a:lstStyle>
            <a:lvl1pPr>
              <a:defRPr sz="4000"/>
            </a:lvl1pPr>
          </a:lstStyle>
          <a:p>
            <a:r>
              <a:rPr lang="nl-NL" smtClean="0"/>
              <a:t>[Name Consultant]</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a:xfrm rot="5400000">
            <a:off x="9971579" y="2457652"/>
            <a:ext cx="5387535" cy="487087"/>
          </a:xfrm>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
        <p:nvSpPr>
          <p:cNvPr id="6" name="Picture Placeholder 9"/>
          <p:cNvSpPr>
            <a:spLocks noGrp="1" noChangeAspect="1"/>
          </p:cNvSpPr>
          <p:nvPr>
            <p:ph type="pic" sz="quarter" idx="13" hasCustomPrompt="1"/>
          </p:nvPr>
        </p:nvSpPr>
        <p:spPr>
          <a:xfrm>
            <a:off x="1424306" y="1867491"/>
            <a:ext cx="2140633" cy="2140633"/>
          </a:xfrm>
        </p:spPr>
        <p:txBody>
          <a:bodyPr>
            <a:normAutofit/>
          </a:bodyPr>
          <a:lstStyle>
            <a:lvl1pPr marL="0" indent="0">
              <a:buFontTx/>
              <a:buNone/>
              <a:defRPr sz="2400"/>
            </a:lvl1pPr>
          </a:lstStyle>
          <a:p>
            <a:r>
              <a:rPr lang="en-US"/>
              <a:t>[Use:           Square Shaped Black &amp; White Profile picture]</a:t>
            </a:r>
          </a:p>
        </p:txBody>
      </p:sp>
      <p:sp>
        <p:nvSpPr>
          <p:cNvPr id="7" name="TextBox 6"/>
          <p:cNvSpPr txBox="1"/>
          <p:nvPr/>
        </p:nvSpPr>
        <p:spPr>
          <a:xfrm>
            <a:off x="4008520" y="1804667"/>
            <a:ext cx="1854691" cy="400110"/>
          </a:xfrm>
          <a:prstGeom prst="rect">
            <a:avLst/>
          </a:prstGeom>
          <a:noFill/>
        </p:spPr>
        <p:txBody>
          <a:bodyPr wrap="square" rtlCol="0">
            <a:spAutoFit/>
          </a:bodyPr>
          <a:lstStyle/>
          <a:p>
            <a:r>
              <a:rPr lang="en-US" sz="2000">
                <a:solidFill>
                  <a:schemeClr val="accent3"/>
                </a:solidFill>
                <a:latin typeface="+mj-lt"/>
              </a:rPr>
              <a:t>Job</a:t>
            </a:r>
          </a:p>
        </p:txBody>
      </p:sp>
      <p:sp>
        <p:nvSpPr>
          <p:cNvPr id="8" name="TextBox 7"/>
          <p:cNvSpPr txBox="1"/>
          <p:nvPr/>
        </p:nvSpPr>
        <p:spPr>
          <a:xfrm>
            <a:off x="4008520" y="2510787"/>
            <a:ext cx="1854691" cy="400110"/>
          </a:xfrm>
          <a:prstGeom prst="rect">
            <a:avLst/>
          </a:prstGeom>
          <a:noFill/>
        </p:spPr>
        <p:txBody>
          <a:bodyPr wrap="square" rtlCol="0">
            <a:spAutoFit/>
          </a:bodyPr>
          <a:lstStyle/>
          <a:p>
            <a:r>
              <a:rPr lang="en-US" sz="2000">
                <a:solidFill>
                  <a:schemeClr val="accent3"/>
                </a:solidFill>
                <a:latin typeface="+mj-lt"/>
              </a:rPr>
              <a:t>Clients</a:t>
            </a:r>
          </a:p>
        </p:txBody>
      </p:sp>
      <p:sp>
        <p:nvSpPr>
          <p:cNvPr id="9" name="TextBox 8"/>
          <p:cNvSpPr txBox="1"/>
          <p:nvPr/>
        </p:nvSpPr>
        <p:spPr>
          <a:xfrm>
            <a:off x="4008520" y="3576586"/>
            <a:ext cx="1854691" cy="400110"/>
          </a:xfrm>
          <a:prstGeom prst="rect">
            <a:avLst/>
          </a:prstGeom>
          <a:noFill/>
        </p:spPr>
        <p:txBody>
          <a:bodyPr wrap="square" rtlCol="0">
            <a:spAutoFit/>
          </a:bodyPr>
          <a:lstStyle/>
          <a:p>
            <a:r>
              <a:rPr lang="en-US" sz="2000">
                <a:solidFill>
                  <a:schemeClr val="accent3"/>
                </a:solidFill>
                <a:latin typeface="+mj-lt"/>
              </a:rPr>
              <a:t>Contact</a:t>
            </a:r>
          </a:p>
        </p:txBody>
      </p:sp>
      <p:sp>
        <p:nvSpPr>
          <p:cNvPr id="10" name="Text Placeholder 4"/>
          <p:cNvSpPr>
            <a:spLocks noGrp="1"/>
          </p:cNvSpPr>
          <p:nvPr>
            <p:ph type="body" sz="quarter" idx="14" hasCustomPrompt="1"/>
          </p:nvPr>
        </p:nvSpPr>
        <p:spPr>
          <a:xfrm>
            <a:off x="4397301" y="2167545"/>
            <a:ext cx="6065291" cy="39554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[Job Title]</a:t>
            </a:r>
            <a:endParaRPr lang="en-US"/>
          </a:p>
        </p:txBody>
      </p:sp>
      <p:sp>
        <p:nvSpPr>
          <p:cNvPr id="11" name="Text Placeholder 8"/>
          <p:cNvSpPr>
            <a:spLocks noGrp="1"/>
          </p:cNvSpPr>
          <p:nvPr>
            <p:ph type="body" sz="quarter" idx="15" hasCustomPrompt="1"/>
          </p:nvPr>
        </p:nvSpPr>
        <p:spPr>
          <a:xfrm>
            <a:off x="4397301" y="2862680"/>
            <a:ext cx="6065291" cy="836510"/>
          </a:xfrm>
        </p:spPr>
        <p:txBody>
          <a:bodyPr>
            <a:norm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[List of your clients]</a:t>
            </a:r>
            <a:endParaRPr lang="en-US"/>
          </a:p>
        </p:txBody>
      </p:sp>
      <p:sp>
        <p:nvSpPr>
          <p:cNvPr id="12" name="Text Placeholder 14"/>
          <p:cNvSpPr>
            <a:spLocks noGrp="1"/>
          </p:cNvSpPr>
          <p:nvPr>
            <p:ph type="body" sz="quarter" idx="16" hasCustomPrompt="1"/>
          </p:nvPr>
        </p:nvSpPr>
        <p:spPr>
          <a:xfrm>
            <a:off x="4397301" y="3941581"/>
            <a:ext cx="6065291" cy="40236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email address]</a:t>
            </a:r>
            <a:endParaRPr lang="en-US"/>
          </a:p>
        </p:txBody>
      </p:sp>
      <p:sp>
        <p:nvSpPr>
          <p:cNvPr id="13" name="Text Placeholder 14"/>
          <p:cNvSpPr>
            <a:spLocks noGrp="1"/>
          </p:cNvSpPr>
          <p:nvPr>
            <p:ph type="body" sz="quarter" idx="17" hasCustomPrompt="1"/>
          </p:nvPr>
        </p:nvSpPr>
        <p:spPr>
          <a:xfrm>
            <a:off x="4397301" y="428994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Phone number]</a:t>
            </a:r>
            <a:endParaRPr lang="en-US"/>
          </a:p>
        </p:txBody>
      </p:sp>
      <p:sp>
        <p:nvSpPr>
          <p:cNvPr id="14" name="Text Placeholder 14"/>
          <p:cNvSpPr>
            <a:spLocks noGrp="1"/>
          </p:cNvSpPr>
          <p:nvPr>
            <p:ph type="body" sz="quarter" idx="18" hasCustomPrompt="1"/>
          </p:nvPr>
        </p:nvSpPr>
        <p:spPr>
          <a:xfrm>
            <a:off x="4764959" y="465288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LinkedIN account]</a:t>
            </a:r>
            <a:endParaRPr lang="en-US"/>
          </a:p>
        </p:txBody>
      </p:sp>
      <p:sp>
        <p:nvSpPr>
          <p:cNvPr id="15" name="Text Placeholder 14"/>
          <p:cNvSpPr>
            <a:spLocks noGrp="1"/>
          </p:cNvSpPr>
          <p:nvPr>
            <p:ph type="body" sz="quarter" idx="19" hasCustomPrompt="1"/>
          </p:nvPr>
        </p:nvSpPr>
        <p:spPr>
          <a:xfrm>
            <a:off x="4764959" y="4995896"/>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Twitter account]</a:t>
            </a:r>
            <a:endParaRPr lang="en-US"/>
          </a:p>
        </p:txBody>
      </p:sp>
      <p:pic>
        <p:nvPicPr>
          <p:cNvPr id="19" name="Picture 18" descr="Xebia_twitter_gree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0798" y="5086064"/>
            <a:ext cx="265601" cy="265601"/>
          </a:xfrm>
          <a:prstGeom prst="rect">
            <a:avLst/>
          </a:prstGeom>
        </p:spPr>
      </p:pic>
      <p:pic>
        <p:nvPicPr>
          <p:cNvPr id="20" name="Picture 19" descr="Xebia_linkedin_gre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0798" y="4759493"/>
            <a:ext cx="265601" cy="265601"/>
          </a:xfrm>
          <a:prstGeom prst="rect">
            <a:avLst/>
          </a:prstGeom>
        </p:spPr>
      </p:pic>
      <p:pic>
        <p:nvPicPr>
          <p:cNvPr id="21" name="Picture 20" descr="Xebia_Customer_Intimacy_Icon_PPT-DEF.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6500" y="532150"/>
            <a:ext cx="828000" cy="828000"/>
          </a:xfrm>
          <a:prstGeom prst="rect">
            <a:avLst/>
          </a:prstGeom>
        </p:spPr>
      </p:pic>
    </p:spTree>
    <p:extLst>
      <p:ext uri="{BB962C8B-B14F-4D97-AF65-F5344CB8AC3E}">
        <p14:creationId xmlns:p14="http://schemas.microsoft.com/office/powerpoint/2010/main" val="4523083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4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13129949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p:cNvPicPr>
            <a:picLocks noChangeAspect="1"/>
          </p:cNvPicPr>
          <p:nvPr/>
        </p:nvPicPr>
        <p:blipFill>
          <a:blip r:embed="rId2"/>
          <a:stretch>
            <a:fillRect/>
          </a:stretch>
        </p:blipFill>
        <p:spPr>
          <a:xfrm>
            <a:off x="873249" y="633850"/>
            <a:ext cx="2734056" cy="268732"/>
          </a:xfrm>
          <a:prstGeom prst="rect">
            <a:avLst/>
          </a:prstGeom>
        </p:spPr>
      </p:pic>
      <p:sp>
        <p:nvSpPr>
          <p:cNvPr id="2" name="Title 1"/>
          <p:cNvSpPr>
            <a:spLocks noGrp="1"/>
          </p:cNvSpPr>
          <p:nvPr>
            <p:ph type="ctrTitle"/>
          </p:nvPr>
        </p:nvSpPr>
        <p:spPr>
          <a:xfrm>
            <a:off x="1563348" y="1165919"/>
            <a:ext cx="9662701" cy="4620519"/>
          </a:xfrm>
        </p:spPr>
        <p:txBody>
          <a:bodyPr/>
          <a:lstStyle>
            <a:lvl1pPr>
              <a:defRPr sz="6000"/>
            </a:lvl1pPr>
          </a:lstStyle>
          <a:p>
            <a:r>
              <a:rPr lang="en-US" smtClean="0"/>
              <a:t>Click to edit Master title style</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819318" y="767880"/>
            <a:ext cx="7187121" cy="365125"/>
          </a:xfrm>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7" name="Rectangle 6"/>
          <p:cNvSpPr/>
          <p:nvPr/>
        </p:nvSpPr>
        <p:spPr>
          <a:xfrm>
            <a:off x="1" y="6194204"/>
            <a:ext cx="2040901" cy="6637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 Placeholder 11"/>
          <p:cNvSpPr>
            <a:spLocks noGrp="1"/>
          </p:cNvSpPr>
          <p:nvPr>
            <p:ph type="body" sz="quarter" idx="13" hasCustomPrompt="1"/>
          </p:nvPr>
        </p:nvSpPr>
        <p:spPr>
          <a:xfrm>
            <a:off x="763365" y="6006864"/>
            <a:ext cx="7807723" cy="504825"/>
          </a:xfrm>
        </p:spPr>
        <p:txBody>
          <a:bodyPr>
            <a:noAutofit/>
          </a:bodyPr>
          <a:lstStyle>
            <a:lvl1pPr marL="0" indent="0">
              <a:buFont typeface="Arial"/>
              <a:buNone/>
              <a:defRPr sz="1600"/>
            </a:lvl1pPr>
            <a:lvl2pPr marL="432000" indent="0">
              <a:buNone/>
              <a:defRPr/>
            </a:lvl2pPr>
            <a:lvl3pPr marL="846000" indent="0">
              <a:buNone/>
              <a:defRPr/>
            </a:lvl3pPr>
            <a:lvl4pPr marL="1206000" indent="0">
              <a:buNone/>
              <a:defRPr/>
            </a:lvl4pPr>
            <a:lvl5pPr marL="1494000" indent="0">
              <a:buNone/>
              <a:defRPr/>
            </a:lvl5pPr>
          </a:lstStyle>
          <a:p>
            <a:pPr lvl="0"/>
            <a:r>
              <a:rPr lang="nl-NL"/>
              <a:t>[Author Presentation]</a:t>
            </a:r>
            <a:endParaRPr lang="en-US"/>
          </a:p>
        </p:txBody>
      </p:sp>
      <p:pic>
        <p:nvPicPr>
          <p:cNvPr id="11" name="Picture 10" descr="Xebia_logo_PPT_Purple_Def.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630" y="125099"/>
            <a:ext cx="1432747" cy="482971"/>
          </a:xfrm>
          <a:prstGeom prst="rect">
            <a:avLst/>
          </a:prstGeom>
        </p:spPr>
      </p:pic>
    </p:spTree>
    <p:extLst>
      <p:ext uri="{BB962C8B-B14F-4D97-AF65-F5344CB8AC3E}">
        <p14:creationId xmlns:p14="http://schemas.microsoft.com/office/powerpoint/2010/main" val="77501187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1362472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317600" y="1720800"/>
            <a:ext cx="4781575"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731477" y="1720800"/>
            <a:ext cx="4774902"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smtClean="0"/>
              <a:t>8 September 2015</a:t>
            </a:r>
            <a:endParaRPr lang="en-US"/>
          </a:p>
        </p:txBody>
      </p:sp>
      <p:sp>
        <p:nvSpPr>
          <p:cNvPr id="6" name="Footer Placeholder 5"/>
          <p:cNvSpPr>
            <a:spLocks noGrp="1"/>
          </p:cNvSpPr>
          <p:nvPr>
            <p:ph type="ftr" sz="quarter" idx="11"/>
          </p:nvPr>
        </p:nvSpPr>
        <p:spPr/>
        <p:txBody>
          <a:bodyPr/>
          <a:lstStyle/>
          <a:p>
            <a:r>
              <a:rPr lang="en-US" smtClean="0"/>
              <a:t>Meetup DDE - Refactoring a Monolith to Microservices – v3</a:t>
            </a:r>
            <a:endParaRPr lang="en-US"/>
          </a:p>
        </p:txBody>
      </p:sp>
      <p:sp>
        <p:nvSpPr>
          <p:cNvPr id="7" name="Slide Number Placeholder 6"/>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6112173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Single 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6" y="2869579"/>
            <a:ext cx="10368598" cy="1362075"/>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3925295"/>
            <a:ext cx="8962335" cy="685262"/>
          </a:xfrm>
        </p:spPr>
        <p:txBody>
          <a:bodyPr tIns="0" anchor="t">
            <a:normAutofit/>
          </a:bodyPr>
          <a:lstStyle>
            <a:lvl1pPr marL="0" indent="0" algn="r">
              <a:buNone/>
              <a:defRPr sz="2800">
                <a:solidFill>
                  <a:schemeClr val="accent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descr="Bullet Groen transparent.pdf"/>
          <p:cNvPicPr>
            <a:picLocks/>
          </p:cNvPicPr>
          <p:nvPr/>
        </p:nvPicPr>
        <p:blipFill>
          <a:blip r:embed="rId2">
            <a:extLst>
              <a:ext uri="{28A0092B-C50C-407E-A947-70E740481C1C}">
                <a14:useLocalDpi xmlns:a14="http://schemas.microsoft.com/office/drawing/2010/main" val="0"/>
              </a:ext>
            </a:extLst>
          </a:blip>
          <a:stretch>
            <a:fillRect/>
          </a:stretch>
        </p:blipFill>
        <p:spPr>
          <a:xfrm>
            <a:off x="10895680" y="3936211"/>
            <a:ext cx="421200" cy="422193"/>
          </a:xfrm>
          <a:prstGeom prst="rect">
            <a:avLst/>
          </a:prstGeom>
        </p:spPr>
      </p:pic>
    </p:spTree>
    <p:extLst>
      <p:ext uri="{BB962C8B-B14F-4D97-AF65-F5344CB8AC3E}">
        <p14:creationId xmlns:p14="http://schemas.microsoft.com/office/powerpoint/2010/main" val="13161548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5326805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a:p>
        </p:txBody>
      </p:sp>
      <p:sp>
        <p:nvSpPr>
          <p:cNvPr id="3" name="Content Placeholder 2"/>
          <p:cNvSpPr>
            <a:spLocks noGrp="1"/>
          </p:cNvSpPr>
          <p:nvPr>
            <p:ph sz="half" idx="1"/>
          </p:nvPr>
        </p:nvSpPr>
        <p:spPr>
          <a:xfrm>
            <a:off x="1317600" y="1720800"/>
            <a:ext cx="4781575"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Content Placeholder 3"/>
          <p:cNvSpPr>
            <a:spLocks noGrp="1"/>
          </p:cNvSpPr>
          <p:nvPr>
            <p:ph sz="half" idx="2"/>
          </p:nvPr>
        </p:nvSpPr>
        <p:spPr>
          <a:xfrm>
            <a:off x="6731477" y="1720800"/>
            <a:ext cx="4774902"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Date Placeholder 4"/>
          <p:cNvSpPr>
            <a:spLocks noGrp="1"/>
          </p:cNvSpPr>
          <p:nvPr>
            <p:ph type="dt" sz="half" idx="10"/>
          </p:nvPr>
        </p:nvSpPr>
        <p:spPr/>
        <p:txBody>
          <a:bodyPr/>
          <a:lstStyle/>
          <a:p>
            <a:r>
              <a:rPr lang="en-US" smtClean="0"/>
              <a:t>8 September 2015</a:t>
            </a:r>
            <a:endParaRPr lang="en-US"/>
          </a:p>
        </p:txBody>
      </p:sp>
      <p:sp>
        <p:nvSpPr>
          <p:cNvPr id="6" name="Footer Placeholder 5"/>
          <p:cNvSpPr>
            <a:spLocks noGrp="1"/>
          </p:cNvSpPr>
          <p:nvPr>
            <p:ph type="ftr" sz="quarter" idx="11"/>
          </p:nvPr>
        </p:nvSpPr>
        <p:spPr/>
        <p:txBody>
          <a:bodyPr/>
          <a:lstStyle/>
          <a:p>
            <a:r>
              <a:rPr lang="en-US" smtClean="0"/>
              <a:t>Meetup DDE - Refactoring a Monolith to Microservices – v3</a:t>
            </a:r>
            <a:endParaRPr lang="en-US"/>
          </a:p>
        </p:txBody>
      </p:sp>
      <p:sp>
        <p:nvSpPr>
          <p:cNvPr id="7" name="Slide Number Placeholder 6"/>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15088648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8 September 2015</a:t>
            </a:r>
            <a:endParaRPr lang="en-US"/>
          </a:p>
        </p:txBody>
      </p:sp>
      <p:sp>
        <p:nvSpPr>
          <p:cNvPr id="3" name="Footer Placeholder 2"/>
          <p:cNvSpPr>
            <a:spLocks noGrp="1"/>
          </p:cNvSpPr>
          <p:nvPr>
            <p:ph type="ftr" sz="quarter" idx="11"/>
          </p:nvPr>
        </p:nvSpPr>
        <p:spPr/>
        <p:txBody>
          <a:bodyPr/>
          <a:lstStyle/>
          <a:p>
            <a:r>
              <a:rPr lang="en-US" smtClean="0"/>
              <a:t>Meetup DDE - Refactoring a Monolith to Microservices – v3</a:t>
            </a:r>
            <a:endParaRPr lang="en-US"/>
          </a:p>
        </p:txBody>
      </p:sp>
      <p:sp>
        <p:nvSpPr>
          <p:cNvPr id="4" name="Slide Number Placeholder 3"/>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6951034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1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104989904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2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88604162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69932478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raining -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4786064"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8" name="Content Placeholder 7"/>
          <p:cNvSpPr>
            <a:spLocks noGrp="1"/>
          </p:cNvSpPr>
          <p:nvPr>
            <p:ph sz="quarter" idx="15"/>
          </p:nvPr>
        </p:nvSpPr>
        <p:spPr>
          <a:xfrm>
            <a:off x="6636902" y="1399105"/>
            <a:ext cx="4800773"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366146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raining - Title Only">
    <p:spTree>
      <p:nvGrpSpPr>
        <p:cNvPr id="1" name=""/>
        <p:cNvGrpSpPr/>
        <p:nvPr/>
      </p:nvGrpSpPr>
      <p:grpSpPr>
        <a:xfrm>
          <a:off x="0" y="0"/>
          <a:ext cx="0" cy="0"/>
          <a:chOff x="0" y="0"/>
          <a:chExt cx="0" cy="0"/>
        </a:xfrm>
      </p:grpSpPr>
      <p:sp>
        <p:nvSpPr>
          <p:cNvPr id="2" name="Title 1"/>
          <p:cNvSpPr>
            <a:spLocks noGrp="1"/>
          </p:cNvSpPr>
          <p:nvPr>
            <p:ph type="title"/>
          </p:nvPr>
        </p:nvSpPr>
        <p:spPr>
          <a:xfrm>
            <a:off x="314421" y="304196"/>
            <a:ext cx="10839675" cy="776085"/>
          </a:xfrm>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298608" y="5996667"/>
            <a:ext cx="10675673"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188451410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Training - 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4" y="2869579"/>
            <a:ext cx="10368598" cy="1611707"/>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4988252"/>
            <a:ext cx="8947505" cy="685262"/>
          </a:xfrm>
        </p:spPr>
        <p:txBody>
          <a:bodyPr tIns="0" anchor="t">
            <a:normAutofit/>
          </a:bodyPr>
          <a:lstStyle>
            <a:lvl1pPr marL="0" indent="0" algn="r">
              <a:buNone/>
              <a:defRPr sz="2800">
                <a:solidFill>
                  <a:schemeClr val="accent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descr="Bullet Groen transparent.pdf"/>
          <p:cNvPicPr>
            <a:picLocks/>
          </p:cNvPicPr>
          <p:nvPr/>
        </p:nvPicPr>
        <p:blipFill>
          <a:blip r:embed="rId2">
            <a:extLst>
              <a:ext uri="{28A0092B-C50C-407E-A947-70E740481C1C}">
                <a14:useLocalDpi xmlns:a14="http://schemas.microsoft.com/office/drawing/2010/main" val="0"/>
              </a:ext>
            </a:extLst>
          </a:blip>
          <a:stretch>
            <a:fillRect/>
          </a:stretch>
        </p:blipFill>
        <p:spPr>
          <a:xfrm>
            <a:off x="10895680" y="4988253"/>
            <a:ext cx="421200" cy="422193"/>
          </a:xfrm>
          <a:prstGeom prst="rect">
            <a:avLst/>
          </a:prstGeom>
        </p:spPr>
      </p:pic>
    </p:spTree>
    <p:extLst>
      <p:ext uri="{BB962C8B-B14F-4D97-AF65-F5344CB8AC3E}">
        <p14:creationId xmlns:p14="http://schemas.microsoft.com/office/powerpoint/2010/main" val="193968635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raining - Profile Consulta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5705" y="880885"/>
            <a:ext cx="10000778" cy="776085"/>
          </a:xfrm>
        </p:spPr>
        <p:txBody>
          <a:bodyPr/>
          <a:lstStyle>
            <a:lvl1pPr>
              <a:defRPr sz="4000"/>
            </a:lvl1pPr>
          </a:lstStyle>
          <a:p>
            <a:r>
              <a:rPr lang="nl-NL" smtClean="0"/>
              <a:t>[Name Consultant]</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a:xfrm rot="5400000">
            <a:off x="9971579" y="2457652"/>
            <a:ext cx="5387535" cy="487087"/>
          </a:xfrm>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
        <p:nvSpPr>
          <p:cNvPr id="6" name="Picture Placeholder 9"/>
          <p:cNvSpPr>
            <a:spLocks noGrp="1" noChangeAspect="1"/>
          </p:cNvSpPr>
          <p:nvPr>
            <p:ph type="pic" sz="quarter" idx="13" hasCustomPrompt="1"/>
          </p:nvPr>
        </p:nvSpPr>
        <p:spPr>
          <a:xfrm>
            <a:off x="1424306" y="1867491"/>
            <a:ext cx="2140633" cy="2140633"/>
          </a:xfrm>
        </p:spPr>
        <p:txBody>
          <a:bodyPr>
            <a:normAutofit/>
          </a:bodyPr>
          <a:lstStyle>
            <a:lvl1pPr marL="0" indent="0">
              <a:buFontTx/>
              <a:buNone/>
              <a:defRPr sz="2400"/>
            </a:lvl1pPr>
          </a:lstStyle>
          <a:p>
            <a:r>
              <a:rPr lang="en-US"/>
              <a:t>[Use:           Square Shaped Black &amp; White Profile picture]</a:t>
            </a:r>
          </a:p>
        </p:txBody>
      </p:sp>
      <p:sp>
        <p:nvSpPr>
          <p:cNvPr id="7" name="TextBox 6"/>
          <p:cNvSpPr txBox="1"/>
          <p:nvPr/>
        </p:nvSpPr>
        <p:spPr>
          <a:xfrm>
            <a:off x="4008520" y="1804667"/>
            <a:ext cx="1854691" cy="400110"/>
          </a:xfrm>
          <a:prstGeom prst="rect">
            <a:avLst/>
          </a:prstGeom>
          <a:noFill/>
        </p:spPr>
        <p:txBody>
          <a:bodyPr wrap="square" rtlCol="0">
            <a:spAutoFit/>
          </a:bodyPr>
          <a:lstStyle/>
          <a:p>
            <a:r>
              <a:rPr lang="en-US" sz="2000">
                <a:solidFill>
                  <a:schemeClr val="accent3"/>
                </a:solidFill>
                <a:latin typeface="+mj-lt"/>
              </a:rPr>
              <a:t>Job</a:t>
            </a:r>
          </a:p>
        </p:txBody>
      </p:sp>
      <p:sp>
        <p:nvSpPr>
          <p:cNvPr id="8" name="TextBox 7"/>
          <p:cNvSpPr txBox="1"/>
          <p:nvPr/>
        </p:nvSpPr>
        <p:spPr>
          <a:xfrm>
            <a:off x="4008520" y="2510787"/>
            <a:ext cx="1854691" cy="400110"/>
          </a:xfrm>
          <a:prstGeom prst="rect">
            <a:avLst/>
          </a:prstGeom>
          <a:noFill/>
        </p:spPr>
        <p:txBody>
          <a:bodyPr wrap="square" rtlCol="0">
            <a:spAutoFit/>
          </a:bodyPr>
          <a:lstStyle/>
          <a:p>
            <a:r>
              <a:rPr lang="en-US" sz="2000">
                <a:solidFill>
                  <a:schemeClr val="accent3"/>
                </a:solidFill>
                <a:latin typeface="+mj-lt"/>
              </a:rPr>
              <a:t>Clients</a:t>
            </a:r>
          </a:p>
        </p:txBody>
      </p:sp>
      <p:sp>
        <p:nvSpPr>
          <p:cNvPr id="9" name="TextBox 8"/>
          <p:cNvSpPr txBox="1"/>
          <p:nvPr/>
        </p:nvSpPr>
        <p:spPr>
          <a:xfrm>
            <a:off x="4008520" y="3576586"/>
            <a:ext cx="1854691" cy="400110"/>
          </a:xfrm>
          <a:prstGeom prst="rect">
            <a:avLst/>
          </a:prstGeom>
          <a:noFill/>
        </p:spPr>
        <p:txBody>
          <a:bodyPr wrap="square" rtlCol="0">
            <a:spAutoFit/>
          </a:bodyPr>
          <a:lstStyle/>
          <a:p>
            <a:r>
              <a:rPr lang="en-US" sz="2000">
                <a:solidFill>
                  <a:schemeClr val="accent3"/>
                </a:solidFill>
                <a:latin typeface="+mj-lt"/>
              </a:rPr>
              <a:t>Contact</a:t>
            </a:r>
          </a:p>
        </p:txBody>
      </p:sp>
      <p:sp>
        <p:nvSpPr>
          <p:cNvPr id="10" name="Text Placeholder 4"/>
          <p:cNvSpPr>
            <a:spLocks noGrp="1"/>
          </p:cNvSpPr>
          <p:nvPr>
            <p:ph type="body" sz="quarter" idx="14" hasCustomPrompt="1"/>
          </p:nvPr>
        </p:nvSpPr>
        <p:spPr>
          <a:xfrm>
            <a:off x="4397301" y="2167545"/>
            <a:ext cx="6065291" cy="39554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[Job Title]</a:t>
            </a:r>
            <a:endParaRPr lang="en-US"/>
          </a:p>
        </p:txBody>
      </p:sp>
      <p:sp>
        <p:nvSpPr>
          <p:cNvPr id="11" name="Text Placeholder 8"/>
          <p:cNvSpPr>
            <a:spLocks noGrp="1"/>
          </p:cNvSpPr>
          <p:nvPr>
            <p:ph type="body" sz="quarter" idx="15" hasCustomPrompt="1"/>
          </p:nvPr>
        </p:nvSpPr>
        <p:spPr>
          <a:xfrm>
            <a:off x="4397301" y="2862680"/>
            <a:ext cx="6065291" cy="836510"/>
          </a:xfrm>
        </p:spPr>
        <p:txBody>
          <a:bodyPr>
            <a:norm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[List of your clients]</a:t>
            </a:r>
            <a:endParaRPr lang="en-US"/>
          </a:p>
        </p:txBody>
      </p:sp>
      <p:sp>
        <p:nvSpPr>
          <p:cNvPr id="12" name="Text Placeholder 14"/>
          <p:cNvSpPr>
            <a:spLocks noGrp="1"/>
          </p:cNvSpPr>
          <p:nvPr>
            <p:ph type="body" sz="quarter" idx="16" hasCustomPrompt="1"/>
          </p:nvPr>
        </p:nvSpPr>
        <p:spPr>
          <a:xfrm>
            <a:off x="4397301" y="3941581"/>
            <a:ext cx="6065291" cy="40236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email address]</a:t>
            </a:r>
            <a:endParaRPr lang="en-US"/>
          </a:p>
        </p:txBody>
      </p:sp>
      <p:sp>
        <p:nvSpPr>
          <p:cNvPr id="13" name="Text Placeholder 14"/>
          <p:cNvSpPr>
            <a:spLocks noGrp="1"/>
          </p:cNvSpPr>
          <p:nvPr>
            <p:ph type="body" sz="quarter" idx="17" hasCustomPrompt="1"/>
          </p:nvPr>
        </p:nvSpPr>
        <p:spPr>
          <a:xfrm>
            <a:off x="4397301" y="428994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Phone number]</a:t>
            </a:r>
            <a:endParaRPr lang="en-US"/>
          </a:p>
        </p:txBody>
      </p:sp>
      <p:sp>
        <p:nvSpPr>
          <p:cNvPr id="14" name="Text Placeholder 14"/>
          <p:cNvSpPr>
            <a:spLocks noGrp="1"/>
          </p:cNvSpPr>
          <p:nvPr>
            <p:ph type="body" sz="quarter" idx="18" hasCustomPrompt="1"/>
          </p:nvPr>
        </p:nvSpPr>
        <p:spPr>
          <a:xfrm>
            <a:off x="4764959" y="465288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LinkedIN account]</a:t>
            </a:r>
            <a:endParaRPr lang="en-US"/>
          </a:p>
        </p:txBody>
      </p:sp>
      <p:sp>
        <p:nvSpPr>
          <p:cNvPr id="15" name="Text Placeholder 14"/>
          <p:cNvSpPr>
            <a:spLocks noGrp="1"/>
          </p:cNvSpPr>
          <p:nvPr>
            <p:ph type="body" sz="quarter" idx="19" hasCustomPrompt="1"/>
          </p:nvPr>
        </p:nvSpPr>
        <p:spPr>
          <a:xfrm>
            <a:off x="4764959" y="4995896"/>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Twitter account]</a:t>
            </a:r>
            <a:endParaRPr lang="en-US"/>
          </a:p>
        </p:txBody>
      </p:sp>
      <p:pic>
        <p:nvPicPr>
          <p:cNvPr id="19" name="Picture 18" descr="Xebia_twitter_gree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0798" y="5086064"/>
            <a:ext cx="265601" cy="265601"/>
          </a:xfrm>
          <a:prstGeom prst="rect">
            <a:avLst/>
          </a:prstGeom>
        </p:spPr>
      </p:pic>
      <p:pic>
        <p:nvPicPr>
          <p:cNvPr id="20" name="Picture 19" descr="Xebia_linkedin_gre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0798" y="4759493"/>
            <a:ext cx="265601" cy="265601"/>
          </a:xfrm>
          <a:prstGeom prst="rect">
            <a:avLst/>
          </a:prstGeom>
        </p:spPr>
      </p:pic>
      <p:pic>
        <p:nvPicPr>
          <p:cNvPr id="21" name="Picture 20" descr="Xebia_Customer_Intimacy_Icon_PPT-DEF.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6500" y="532150"/>
            <a:ext cx="828000" cy="828000"/>
          </a:xfrm>
          <a:prstGeom prst="rect">
            <a:avLst/>
          </a:prstGeom>
        </p:spPr>
      </p:pic>
    </p:spTree>
    <p:extLst>
      <p:ext uri="{BB962C8B-B14F-4D97-AF65-F5344CB8AC3E}">
        <p14:creationId xmlns:p14="http://schemas.microsoft.com/office/powerpoint/2010/main" val="14831601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p:cNvPicPr>
            <a:picLocks noChangeAspect="1"/>
          </p:cNvPicPr>
          <p:nvPr/>
        </p:nvPicPr>
        <p:blipFill>
          <a:blip r:embed="rId2"/>
          <a:stretch>
            <a:fillRect/>
          </a:stretch>
        </p:blipFill>
        <p:spPr>
          <a:xfrm>
            <a:off x="873249" y="633850"/>
            <a:ext cx="2734056" cy="268732"/>
          </a:xfrm>
          <a:prstGeom prst="rect">
            <a:avLst/>
          </a:prstGeom>
        </p:spPr>
      </p:pic>
      <p:sp>
        <p:nvSpPr>
          <p:cNvPr id="2" name="Title 1"/>
          <p:cNvSpPr>
            <a:spLocks noGrp="1"/>
          </p:cNvSpPr>
          <p:nvPr>
            <p:ph type="ctrTitle"/>
          </p:nvPr>
        </p:nvSpPr>
        <p:spPr>
          <a:xfrm>
            <a:off x="1563348" y="1165919"/>
            <a:ext cx="9662701" cy="4620519"/>
          </a:xfrm>
        </p:spPr>
        <p:txBody>
          <a:bodyPr/>
          <a:lstStyle>
            <a:lvl1pPr>
              <a:defRPr sz="6000"/>
            </a:lvl1pPr>
          </a:lstStyle>
          <a:p>
            <a:r>
              <a:rPr lang="en-US" smtClean="0"/>
              <a:t>Click to edit Master title style</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819318" y="767880"/>
            <a:ext cx="7187121" cy="365125"/>
          </a:xfrm>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7" name="Rectangle 6"/>
          <p:cNvSpPr/>
          <p:nvPr/>
        </p:nvSpPr>
        <p:spPr>
          <a:xfrm>
            <a:off x="1" y="6194204"/>
            <a:ext cx="2040901" cy="6637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 Placeholder 11"/>
          <p:cNvSpPr>
            <a:spLocks noGrp="1"/>
          </p:cNvSpPr>
          <p:nvPr>
            <p:ph type="body" sz="quarter" idx="13" hasCustomPrompt="1"/>
          </p:nvPr>
        </p:nvSpPr>
        <p:spPr>
          <a:xfrm>
            <a:off x="763365" y="6006864"/>
            <a:ext cx="7807723" cy="504825"/>
          </a:xfrm>
        </p:spPr>
        <p:txBody>
          <a:bodyPr>
            <a:noAutofit/>
          </a:bodyPr>
          <a:lstStyle>
            <a:lvl1pPr marL="0" indent="0">
              <a:buFont typeface="Arial"/>
              <a:buNone/>
              <a:defRPr sz="1600"/>
            </a:lvl1pPr>
            <a:lvl2pPr marL="432000" indent="0">
              <a:buNone/>
              <a:defRPr/>
            </a:lvl2pPr>
            <a:lvl3pPr marL="846000" indent="0">
              <a:buNone/>
              <a:defRPr/>
            </a:lvl3pPr>
            <a:lvl4pPr marL="1206000" indent="0">
              <a:buNone/>
              <a:defRPr/>
            </a:lvl4pPr>
            <a:lvl5pPr marL="1494000" indent="0">
              <a:buNone/>
              <a:defRPr/>
            </a:lvl5pPr>
          </a:lstStyle>
          <a:p>
            <a:pPr lvl="0"/>
            <a:r>
              <a:rPr lang="nl-NL"/>
              <a:t>[Author Presentation]</a:t>
            </a:r>
            <a:endParaRPr lang="en-US"/>
          </a:p>
        </p:txBody>
      </p:sp>
      <p:pic>
        <p:nvPicPr>
          <p:cNvPr id="11" name="Picture 10" descr="Xebia_logo_PPT_Purple_Def.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630" y="125099"/>
            <a:ext cx="1432747" cy="482971"/>
          </a:xfrm>
          <a:prstGeom prst="rect">
            <a:avLst/>
          </a:prstGeom>
        </p:spPr>
      </p:pic>
    </p:spTree>
    <p:extLst>
      <p:ext uri="{BB962C8B-B14F-4D97-AF65-F5344CB8AC3E}">
        <p14:creationId xmlns:p14="http://schemas.microsoft.com/office/powerpoint/2010/main" val="18085620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019473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Single 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6" y="2869579"/>
            <a:ext cx="10368598" cy="1362075"/>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3925295"/>
            <a:ext cx="8962335" cy="685262"/>
          </a:xfrm>
        </p:spPr>
        <p:txBody>
          <a:bodyPr tIns="0" anchor="t">
            <a:normAutofit/>
          </a:bodyPr>
          <a:lstStyle>
            <a:lvl1pPr marL="0" indent="0" algn="r">
              <a:buNone/>
              <a:defRPr sz="28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936485" y="3936211"/>
            <a:ext cx="339590" cy="422193"/>
          </a:xfrm>
          <a:prstGeom prst="rect">
            <a:avLst/>
          </a:prstGeom>
        </p:spPr>
      </p:pic>
    </p:spTree>
    <p:extLst>
      <p:ext uri="{BB962C8B-B14F-4D97-AF65-F5344CB8AC3E}">
        <p14:creationId xmlns:p14="http://schemas.microsoft.com/office/powerpoint/2010/main" val="50019523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317600" y="1720800"/>
            <a:ext cx="4781575"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731477" y="1720800"/>
            <a:ext cx="4774902"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smtClean="0"/>
              <a:t>8 September 2015</a:t>
            </a:r>
            <a:endParaRPr lang="en-US"/>
          </a:p>
        </p:txBody>
      </p:sp>
      <p:sp>
        <p:nvSpPr>
          <p:cNvPr id="6" name="Footer Placeholder 5"/>
          <p:cNvSpPr>
            <a:spLocks noGrp="1"/>
          </p:cNvSpPr>
          <p:nvPr>
            <p:ph type="ftr" sz="quarter" idx="11"/>
          </p:nvPr>
        </p:nvSpPr>
        <p:spPr/>
        <p:txBody>
          <a:bodyPr/>
          <a:lstStyle/>
          <a:p>
            <a:r>
              <a:rPr lang="en-US" smtClean="0"/>
              <a:t>Meetup DDE - Refactoring a Monolith to Microservices – v3</a:t>
            </a:r>
            <a:endParaRPr lang="en-US"/>
          </a:p>
        </p:txBody>
      </p:sp>
      <p:sp>
        <p:nvSpPr>
          <p:cNvPr id="7" name="Slide Number Placeholder 6"/>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6645282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Single 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6" y="2869579"/>
            <a:ext cx="10368598" cy="1362075"/>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3925295"/>
            <a:ext cx="8962335" cy="685262"/>
          </a:xfrm>
        </p:spPr>
        <p:txBody>
          <a:bodyPr tIns="0" anchor="t">
            <a:normAutofit/>
          </a:bodyPr>
          <a:lstStyle>
            <a:lvl1pPr marL="0" indent="0" algn="r">
              <a:buNone/>
              <a:defRPr sz="2800">
                <a:solidFill>
                  <a:schemeClr val="accent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descr="Bullet Groen transparent.pdf"/>
          <p:cNvPicPr>
            <a:picLocks/>
          </p:cNvPicPr>
          <p:nvPr/>
        </p:nvPicPr>
        <p:blipFill>
          <a:blip r:embed="rId2">
            <a:extLst>
              <a:ext uri="{28A0092B-C50C-407E-A947-70E740481C1C}">
                <a14:useLocalDpi xmlns:a14="http://schemas.microsoft.com/office/drawing/2010/main" val="0"/>
              </a:ext>
            </a:extLst>
          </a:blip>
          <a:stretch>
            <a:fillRect/>
          </a:stretch>
        </p:blipFill>
        <p:spPr>
          <a:xfrm>
            <a:off x="10895680" y="3936211"/>
            <a:ext cx="421200" cy="422193"/>
          </a:xfrm>
          <a:prstGeom prst="rect">
            <a:avLst/>
          </a:prstGeom>
        </p:spPr>
      </p:pic>
    </p:spTree>
    <p:extLst>
      <p:ext uri="{BB962C8B-B14F-4D97-AF65-F5344CB8AC3E}">
        <p14:creationId xmlns:p14="http://schemas.microsoft.com/office/powerpoint/2010/main" val="15592487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54320362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8 September 2015</a:t>
            </a:r>
            <a:endParaRPr lang="en-US"/>
          </a:p>
        </p:txBody>
      </p:sp>
      <p:sp>
        <p:nvSpPr>
          <p:cNvPr id="3" name="Footer Placeholder 2"/>
          <p:cNvSpPr>
            <a:spLocks noGrp="1"/>
          </p:cNvSpPr>
          <p:nvPr>
            <p:ph type="ftr" sz="quarter" idx="11"/>
          </p:nvPr>
        </p:nvSpPr>
        <p:spPr/>
        <p:txBody>
          <a:bodyPr/>
          <a:lstStyle/>
          <a:p>
            <a:r>
              <a:rPr lang="en-US" smtClean="0"/>
              <a:t>Meetup DDE - Refactoring a Monolith to Microservices – v3</a:t>
            </a:r>
            <a:endParaRPr lang="en-US"/>
          </a:p>
        </p:txBody>
      </p:sp>
      <p:sp>
        <p:nvSpPr>
          <p:cNvPr id="4" name="Slide Number Placeholder 3"/>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67032517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1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45593683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70873334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raining -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4786064"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8" name="Content Placeholder 7"/>
          <p:cNvSpPr>
            <a:spLocks noGrp="1"/>
          </p:cNvSpPr>
          <p:nvPr>
            <p:ph sz="quarter" idx="15"/>
          </p:nvPr>
        </p:nvSpPr>
        <p:spPr>
          <a:xfrm>
            <a:off x="6636902" y="1399105"/>
            <a:ext cx="4800773"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3709038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raining - Title Only">
    <p:spTree>
      <p:nvGrpSpPr>
        <p:cNvPr id="1" name=""/>
        <p:cNvGrpSpPr/>
        <p:nvPr/>
      </p:nvGrpSpPr>
      <p:grpSpPr>
        <a:xfrm>
          <a:off x="0" y="0"/>
          <a:ext cx="0" cy="0"/>
          <a:chOff x="0" y="0"/>
          <a:chExt cx="0" cy="0"/>
        </a:xfrm>
      </p:grpSpPr>
      <p:sp>
        <p:nvSpPr>
          <p:cNvPr id="2" name="Title 1"/>
          <p:cNvSpPr>
            <a:spLocks noGrp="1"/>
          </p:cNvSpPr>
          <p:nvPr>
            <p:ph type="title"/>
          </p:nvPr>
        </p:nvSpPr>
        <p:spPr>
          <a:xfrm>
            <a:off x="314421" y="304196"/>
            <a:ext cx="10839675" cy="776085"/>
          </a:xfrm>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298608" y="5996667"/>
            <a:ext cx="10675673"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2378525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Training - 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4" y="2869579"/>
            <a:ext cx="10368598" cy="1611707"/>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4988252"/>
            <a:ext cx="8947505" cy="685262"/>
          </a:xfrm>
        </p:spPr>
        <p:txBody>
          <a:bodyPr tIns="0" anchor="t">
            <a:normAutofit/>
          </a:bodyPr>
          <a:lstStyle>
            <a:lvl1pPr marL="0" indent="0" algn="r">
              <a:buNone/>
              <a:defRPr sz="2800">
                <a:solidFill>
                  <a:schemeClr val="accent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descr="Bullet Groen transparent.pdf"/>
          <p:cNvPicPr>
            <a:picLocks/>
          </p:cNvPicPr>
          <p:nvPr/>
        </p:nvPicPr>
        <p:blipFill>
          <a:blip r:embed="rId2">
            <a:extLst>
              <a:ext uri="{28A0092B-C50C-407E-A947-70E740481C1C}">
                <a14:useLocalDpi xmlns:a14="http://schemas.microsoft.com/office/drawing/2010/main" val="0"/>
              </a:ext>
            </a:extLst>
          </a:blip>
          <a:stretch>
            <a:fillRect/>
          </a:stretch>
        </p:blipFill>
        <p:spPr>
          <a:xfrm>
            <a:off x="10895680" y="4988253"/>
            <a:ext cx="421200" cy="422193"/>
          </a:xfrm>
          <a:prstGeom prst="rect">
            <a:avLst/>
          </a:prstGeom>
        </p:spPr>
      </p:pic>
    </p:spTree>
    <p:extLst>
      <p:ext uri="{BB962C8B-B14F-4D97-AF65-F5344CB8AC3E}">
        <p14:creationId xmlns:p14="http://schemas.microsoft.com/office/powerpoint/2010/main" val="111993404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raining - Profile Consulta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5705" y="880885"/>
            <a:ext cx="10000778" cy="776085"/>
          </a:xfrm>
        </p:spPr>
        <p:txBody>
          <a:bodyPr/>
          <a:lstStyle>
            <a:lvl1pPr>
              <a:defRPr sz="4000"/>
            </a:lvl1pPr>
          </a:lstStyle>
          <a:p>
            <a:r>
              <a:rPr lang="nl-NL" smtClean="0"/>
              <a:t>[Name Consultant]</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a:xfrm rot="5400000">
            <a:off x="9971579" y="2457652"/>
            <a:ext cx="5387535" cy="487087"/>
          </a:xfrm>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
        <p:nvSpPr>
          <p:cNvPr id="6" name="Picture Placeholder 9"/>
          <p:cNvSpPr>
            <a:spLocks noGrp="1" noChangeAspect="1"/>
          </p:cNvSpPr>
          <p:nvPr>
            <p:ph type="pic" sz="quarter" idx="13" hasCustomPrompt="1"/>
          </p:nvPr>
        </p:nvSpPr>
        <p:spPr>
          <a:xfrm>
            <a:off x="1424306" y="1867491"/>
            <a:ext cx="2140633" cy="2140633"/>
          </a:xfrm>
        </p:spPr>
        <p:txBody>
          <a:bodyPr>
            <a:normAutofit/>
          </a:bodyPr>
          <a:lstStyle>
            <a:lvl1pPr marL="0" indent="0">
              <a:buFontTx/>
              <a:buNone/>
              <a:defRPr sz="2400"/>
            </a:lvl1pPr>
          </a:lstStyle>
          <a:p>
            <a:r>
              <a:rPr lang="en-US"/>
              <a:t>[Use:           Square Shaped Black &amp; White Profile picture]</a:t>
            </a:r>
          </a:p>
        </p:txBody>
      </p:sp>
      <p:sp>
        <p:nvSpPr>
          <p:cNvPr id="7" name="TextBox 6"/>
          <p:cNvSpPr txBox="1"/>
          <p:nvPr/>
        </p:nvSpPr>
        <p:spPr>
          <a:xfrm>
            <a:off x="4008520" y="1804667"/>
            <a:ext cx="1854691" cy="400110"/>
          </a:xfrm>
          <a:prstGeom prst="rect">
            <a:avLst/>
          </a:prstGeom>
          <a:noFill/>
        </p:spPr>
        <p:txBody>
          <a:bodyPr wrap="square" rtlCol="0">
            <a:spAutoFit/>
          </a:bodyPr>
          <a:lstStyle/>
          <a:p>
            <a:r>
              <a:rPr lang="en-US" sz="2000">
                <a:solidFill>
                  <a:schemeClr val="accent3"/>
                </a:solidFill>
                <a:latin typeface="+mj-lt"/>
              </a:rPr>
              <a:t>Job</a:t>
            </a:r>
          </a:p>
        </p:txBody>
      </p:sp>
      <p:sp>
        <p:nvSpPr>
          <p:cNvPr id="8" name="TextBox 7"/>
          <p:cNvSpPr txBox="1"/>
          <p:nvPr/>
        </p:nvSpPr>
        <p:spPr>
          <a:xfrm>
            <a:off x="4008520" y="2510787"/>
            <a:ext cx="1854691" cy="400110"/>
          </a:xfrm>
          <a:prstGeom prst="rect">
            <a:avLst/>
          </a:prstGeom>
          <a:noFill/>
        </p:spPr>
        <p:txBody>
          <a:bodyPr wrap="square" rtlCol="0">
            <a:spAutoFit/>
          </a:bodyPr>
          <a:lstStyle/>
          <a:p>
            <a:r>
              <a:rPr lang="en-US" sz="2000">
                <a:solidFill>
                  <a:schemeClr val="accent3"/>
                </a:solidFill>
                <a:latin typeface="+mj-lt"/>
              </a:rPr>
              <a:t>Clients</a:t>
            </a:r>
          </a:p>
        </p:txBody>
      </p:sp>
      <p:sp>
        <p:nvSpPr>
          <p:cNvPr id="9" name="TextBox 8"/>
          <p:cNvSpPr txBox="1"/>
          <p:nvPr/>
        </p:nvSpPr>
        <p:spPr>
          <a:xfrm>
            <a:off x="4008520" y="3576586"/>
            <a:ext cx="1854691" cy="400110"/>
          </a:xfrm>
          <a:prstGeom prst="rect">
            <a:avLst/>
          </a:prstGeom>
          <a:noFill/>
        </p:spPr>
        <p:txBody>
          <a:bodyPr wrap="square" rtlCol="0">
            <a:spAutoFit/>
          </a:bodyPr>
          <a:lstStyle/>
          <a:p>
            <a:r>
              <a:rPr lang="en-US" sz="2000">
                <a:solidFill>
                  <a:schemeClr val="accent3"/>
                </a:solidFill>
                <a:latin typeface="+mj-lt"/>
              </a:rPr>
              <a:t>Contact</a:t>
            </a:r>
          </a:p>
        </p:txBody>
      </p:sp>
      <p:sp>
        <p:nvSpPr>
          <p:cNvPr id="10" name="Text Placeholder 4"/>
          <p:cNvSpPr>
            <a:spLocks noGrp="1"/>
          </p:cNvSpPr>
          <p:nvPr>
            <p:ph type="body" sz="quarter" idx="14" hasCustomPrompt="1"/>
          </p:nvPr>
        </p:nvSpPr>
        <p:spPr>
          <a:xfrm>
            <a:off x="4397301" y="2167545"/>
            <a:ext cx="6065291" cy="39554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[Job Title]</a:t>
            </a:r>
            <a:endParaRPr lang="en-US"/>
          </a:p>
        </p:txBody>
      </p:sp>
      <p:sp>
        <p:nvSpPr>
          <p:cNvPr id="11" name="Text Placeholder 8"/>
          <p:cNvSpPr>
            <a:spLocks noGrp="1"/>
          </p:cNvSpPr>
          <p:nvPr>
            <p:ph type="body" sz="quarter" idx="15" hasCustomPrompt="1"/>
          </p:nvPr>
        </p:nvSpPr>
        <p:spPr>
          <a:xfrm>
            <a:off x="4397301" y="2862680"/>
            <a:ext cx="6065291" cy="836510"/>
          </a:xfrm>
        </p:spPr>
        <p:txBody>
          <a:bodyPr>
            <a:norm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[List of your clients]</a:t>
            </a:r>
            <a:endParaRPr lang="en-US"/>
          </a:p>
        </p:txBody>
      </p:sp>
      <p:sp>
        <p:nvSpPr>
          <p:cNvPr id="12" name="Text Placeholder 14"/>
          <p:cNvSpPr>
            <a:spLocks noGrp="1"/>
          </p:cNvSpPr>
          <p:nvPr>
            <p:ph type="body" sz="quarter" idx="16" hasCustomPrompt="1"/>
          </p:nvPr>
        </p:nvSpPr>
        <p:spPr>
          <a:xfrm>
            <a:off x="4397301" y="3941581"/>
            <a:ext cx="6065291" cy="40236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email address]</a:t>
            </a:r>
            <a:endParaRPr lang="en-US"/>
          </a:p>
        </p:txBody>
      </p:sp>
      <p:sp>
        <p:nvSpPr>
          <p:cNvPr id="13" name="Text Placeholder 14"/>
          <p:cNvSpPr>
            <a:spLocks noGrp="1"/>
          </p:cNvSpPr>
          <p:nvPr>
            <p:ph type="body" sz="quarter" idx="17" hasCustomPrompt="1"/>
          </p:nvPr>
        </p:nvSpPr>
        <p:spPr>
          <a:xfrm>
            <a:off x="4397301" y="428994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Phone number]</a:t>
            </a:r>
            <a:endParaRPr lang="en-US"/>
          </a:p>
        </p:txBody>
      </p:sp>
      <p:sp>
        <p:nvSpPr>
          <p:cNvPr id="14" name="Text Placeholder 14"/>
          <p:cNvSpPr>
            <a:spLocks noGrp="1"/>
          </p:cNvSpPr>
          <p:nvPr>
            <p:ph type="body" sz="quarter" idx="18" hasCustomPrompt="1"/>
          </p:nvPr>
        </p:nvSpPr>
        <p:spPr>
          <a:xfrm>
            <a:off x="4764959" y="465288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LinkedIN account]</a:t>
            </a:r>
            <a:endParaRPr lang="en-US"/>
          </a:p>
        </p:txBody>
      </p:sp>
      <p:sp>
        <p:nvSpPr>
          <p:cNvPr id="15" name="Text Placeholder 14"/>
          <p:cNvSpPr>
            <a:spLocks noGrp="1"/>
          </p:cNvSpPr>
          <p:nvPr>
            <p:ph type="body" sz="quarter" idx="19" hasCustomPrompt="1"/>
          </p:nvPr>
        </p:nvSpPr>
        <p:spPr>
          <a:xfrm>
            <a:off x="4764959" y="4995896"/>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Twitter account]</a:t>
            </a:r>
            <a:endParaRPr lang="en-US"/>
          </a:p>
        </p:txBody>
      </p:sp>
      <p:pic>
        <p:nvPicPr>
          <p:cNvPr id="19" name="Picture 18" descr="Xebia_twitter_gree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0798" y="5086064"/>
            <a:ext cx="265601" cy="265601"/>
          </a:xfrm>
          <a:prstGeom prst="rect">
            <a:avLst/>
          </a:prstGeom>
        </p:spPr>
      </p:pic>
      <p:pic>
        <p:nvPicPr>
          <p:cNvPr id="20" name="Picture 19" descr="Xebia_linkedin_gre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0798" y="4759493"/>
            <a:ext cx="265601" cy="265601"/>
          </a:xfrm>
          <a:prstGeom prst="rect">
            <a:avLst/>
          </a:prstGeom>
        </p:spPr>
      </p:pic>
      <p:pic>
        <p:nvPicPr>
          <p:cNvPr id="21" name="Picture 20" descr="Xebia_Customer_Intimacy_Icon_PPT-DEF.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6500" y="532150"/>
            <a:ext cx="828000" cy="828000"/>
          </a:xfrm>
          <a:prstGeom prst="rect">
            <a:avLst/>
          </a:prstGeom>
        </p:spPr>
      </p:pic>
    </p:spTree>
    <p:extLst>
      <p:ext uri="{BB962C8B-B14F-4D97-AF65-F5344CB8AC3E}">
        <p14:creationId xmlns:p14="http://schemas.microsoft.com/office/powerpoint/2010/main" val="37361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317409819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p:cNvPicPr>
            <a:picLocks noChangeAspect="1"/>
          </p:cNvPicPr>
          <p:nvPr/>
        </p:nvPicPr>
        <p:blipFill>
          <a:blip r:embed="rId2"/>
          <a:stretch>
            <a:fillRect/>
          </a:stretch>
        </p:blipFill>
        <p:spPr>
          <a:xfrm>
            <a:off x="873249" y="633850"/>
            <a:ext cx="2734056" cy="268732"/>
          </a:xfrm>
          <a:prstGeom prst="rect">
            <a:avLst/>
          </a:prstGeom>
        </p:spPr>
      </p:pic>
      <p:sp>
        <p:nvSpPr>
          <p:cNvPr id="2" name="Title 1"/>
          <p:cNvSpPr>
            <a:spLocks noGrp="1"/>
          </p:cNvSpPr>
          <p:nvPr>
            <p:ph type="ctrTitle"/>
          </p:nvPr>
        </p:nvSpPr>
        <p:spPr>
          <a:xfrm>
            <a:off x="1563348" y="1165919"/>
            <a:ext cx="9662701" cy="4620519"/>
          </a:xfrm>
        </p:spPr>
        <p:txBody>
          <a:bodyPr/>
          <a:lstStyle>
            <a:lvl1pPr>
              <a:defRPr sz="6000"/>
            </a:lvl1pPr>
          </a:lstStyle>
          <a:p>
            <a:r>
              <a:rPr lang="en-US" smtClean="0"/>
              <a:t>Click to edit Master title style</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819318" y="767880"/>
            <a:ext cx="7187121" cy="365125"/>
          </a:xfrm>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7" name="Rectangle 6"/>
          <p:cNvSpPr/>
          <p:nvPr/>
        </p:nvSpPr>
        <p:spPr>
          <a:xfrm>
            <a:off x="1" y="6194204"/>
            <a:ext cx="2040901" cy="6637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 Placeholder 11"/>
          <p:cNvSpPr>
            <a:spLocks noGrp="1"/>
          </p:cNvSpPr>
          <p:nvPr>
            <p:ph type="body" sz="quarter" idx="13" hasCustomPrompt="1"/>
          </p:nvPr>
        </p:nvSpPr>
        <p:spPr>
          <a:xfrm>
            <a:off x="763365" y="6006864"/>
            <a:ext cx="7807723" cy="504825"/>
          </a:xfrm>
        </p:spPr>
        <p:txBody>
          <a:bodyPr>
            <a:noAutofit/>
          </a:bodyPr>
          <a:lstStyle>
            <a:lvl1pPr marL="0" indent="0">
              <a:buFont typeface="Arial"/>
              <a:buNone/>
              <a:defRPr sz="1600"/>
            </a:lvl1pPr>
            <a:lvl2pPr marL="432000" indent="0">
              <a:buNone/>
              <a:defRPr/>
            </a:lvl2pPr>
            <a:lvl3pPr marL="846000" indent="0">
              <a:buNone/>
              <a:defRPr/>
            </a:lvl3pPr>
            <a:lvl4pPr marL="1206000" indent="0">
              <a:buNone/>
              <a:defRPr/>
            </a:lvl4pPr>
            <a:lvl5pPr marL="1494000" indent="0">
              <a:buNone/>
              <a:defRPr/>
            </a:lvl5pPr>
          </a:lstStyle>
          <a:p>
            <a:pPr lvl="0"/>
            <a:r>
              <a:rPr lang="nl-NL"/>
              <a:t>[Author Presentation]</a:t>
            </a:r>
            <a:endParaRPr lang="en-US"/>
          </a:p>
        </p:txBody>
      </p:sp>
      <p:pic>
        <p:nvPicPr>
          <p:cNvPr id="11" name="Picture 10" descr="Xebia_logo_PPT_Purple_Def.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630" y="125099"/>
            <a:ext cx="1432747" cy="482971"/>
          </a:xfrm>
          <a:prstGeom prst="rect">
            <a:avLst/>
          </a:prstGeom>
        </p:spPr>
      </p:pic>
    </p:spTree>
    <p:extLst>
      <p:ext uri="{BB962C8B-B14F-4D97-AF65-F5344CB8AC3E}">
        <p14:creationId xmlns:p14="http://schemas.microsoft.com/office/powerpoint/2010/main" val="77501187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13624726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317600" y="1720800"/>
            <a:ext cx="4781575"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731477" y="1720800"/>
            <a:ext cx="4774902"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smtClean="0"/>
              <a:t>8 September 2015</a:t>
            </a:r>
            <a:endParaRPr lang="en-US"/>
          </a:p>
        </p:txBody>
      </p:sp>
      <p:sp>
        <p:nvSpPr>
          <p:cNvPr id="6" name="Footer Placeholder 5"/>
          <p:cNvSpPr>
            <a:spLocks noGrp="1"/>
          </p:cNvSpPr>
          <p:nvPr>
            <p:ph type="ftr" sz="quarter" idx="11"/>
          </p:nvPr>
        </p:nvSpPr>
        <p:spPr/>
        <p:txBody>
          <a:bodyPr/>
          <a:lstStyle/>
          <a:p>
            <a:r>
              <a:rPr lang="en-US" smtClean="0"/>
              <a:t>Meetup DDE - Refactoring a Monolith to Microservices – v3</a:t>
            </a:r>
            <a:endParaRPr lang="en-US"/>
          </a:p>
        </p:txBody>
      </p:sp>
      <p:sp>
        <p:nvSpPr>
          <p:cNvPr id="7" name="Slide Number Placeholder 6"/>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61121737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Section Header Single 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6" y="2869579"/>
            <a:ext cx="10368598" cy="1362075"/>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3925295"/>
            <a:ext cx="8962335" cy="685262"/>
          </a:xfrm>
        </p:spPr>
        <p:txBody>
          <a:bodyPr tIns="0" anchor="t">
            <a:normAutofit/>
          </a:bodyPr>
          <a:lstStyle>
            <a:lvl1pPr marL="0" indent="0" algn="r">
              <a:buNone/>
              <a:defRPr sz="2800">
                <a:solidFill>
                  <a:schemeClr val="accent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descr="Bullet Groen transparent.pdf"/>
          <p:cNvPicPr>
            <a:picLocks/>
          </p:cNvPicPr>
          <p:nvPr/>
        </p:nvPicPr>
        <p:blipFill>
          <a:blip r:embed="rId2">
            <a:extLst>
              <a:ext uri="{28A0092B-C50C-407E-A947-70E740481C1C}">
                <a14:useLocalDpi xmlns:a14="http://schemas.microsoft.com/office/drawing/2010/main" val="0"/>
              </a:ext>
            </a:extLst>
          </a:blip>
          <a:stretch>
            <a:fillRect/>
          </a:stretch>
        </p:blipFill>
        <p:spPr>
          <a:xfrm>
            <a:off x="10895680" y="3936211"/>
            <a:ext cx="421200" cy="422193"/>
          </a:xfrm>
          <a:prstGeom prst="rect">
            <a:avLst/>
          </a:prstGeom>
        </p:spPr>
      </p:pic>
    </p:spTree>
    <p:extLst>
      <p:ext uri="{BB962C8B-B14F-4D97-AF65-F5344CB8AC3E}">
        <p14:creationId xmlns:p14="http://schemas.microsoft.com/office/powerpoint/2010/main" val="131615483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53268051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8 September 2015</a:t>
            </a:r>
            <a:endParaRPr lang="en-US"/>
          </a:p>
        </p:txBody>
      </p:sp>
      <p:sp>
        <p:nvSpPr>
          <p:cNvPr id="3" name="Footer Placeholder 2"/>
          <p:cNvSpPr>
            <a:spLocks noGrp="1"/>
          </p:cNvSpPr>
          <p:nvPr>
            <p:ph type="ftr" sz="quarter" idx="11"/>
          </p:nvPr>
        </p:nvSpPr>
        <p:spPr/>
        <p:txBody>
          <a:bodyPr/>
          <a:lstStyle/>
          <a:p>
            <a:r>
              <a:rPr lang="en-US" smtClean="0"/>
              <a:t>Meetup DDE - Refactoring a Monolith to Microservices – v3</a:t>
            </a:r>
            <a:endParaRPr lang="en-US"/>
          </a:p>
        </p:txBody>
      </p:sp>
      <p:sp>
        <p:nvSpPr>
          <p:cNvPr id="4" name="Slide Number Placeholder 3"/>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69510345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1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104989904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2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88604162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69932478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raining -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4786064"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8" name="Content Placeholder 7"/>
          <p:cNvSpPr>
            <a:spLocks noGrp="1"/>
          </p:cNvSpPr>
          <p:nvPr>
            <p:ph sz="quarter" idx="15"/>
          </p:nvPr>
        </p:nvSpPr>
        <p:spPr>
          <a:xfrm>
            <a:off x="6636902" y="1399105"/>
            <a:ext cx="4800773"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3661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8 September 2015</a:t>
            </a:r>
            <a:endParaRPr lang="en-US"/>
          </a:p>
        </p:txBody>
      </p:sp>
      <p:sp>
        <p:nvSpPr>
          <p:cNvPr id="3" name="Footer Placeholder 2"/>
          <p:cNvSpPr>
            <a:spLocks noGrp="1"/>
          </p:cNvSpPr>
          <p:nvPr>
            <p:ph type="ftr" sz="quarter" idx="11"/>
          </p:nvPr>
        </p:nvSpPr>
        <p:spPr/>
        <p:txBody>
          <a:bodyPr/>
          <a:lstStyle/>
          <a:p>
            <a:r>
              <a:rPr lang="en-US" smtClean="0"/>
              <a:t>Meetup DDE - Refactoring a Monolith to Microservices – v3</a:t>
            </a:r>
            <a:endParaRPr lang="en-US"/>
          </a:p>
        </p:txBody>
      </p:sp>
      <p:sp>
        <p:nvSpPr>
          <p:cNvPr id="4" name="Slide Number Placeholder 3"/>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6506867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raining - Title Only">
    <p:spTree>
      <p:nvGrpSpPr>
        <p:cNvPr id="1" name=""/>
        <p:cNvGrpSpPr/>
        <p:nvPr/>
      </p:nvGrpSpPr>
      <p:grpSpPr>
        <a:xfrm>
          <a:off x="0" y="0"/>
          <a:ext cx="0" cy="0"/>
          <a:chOff x="0" y="0"/>
          <a:chExt cx="0" cy="0"/>
        </a:xfrm>
      </p:grpSpPr>
      <p:sp>
        <p:nvSpPr>
          <p:cNvPr id="2" name="Title 1"/>
          <p:cNvSpPr>
            <a:spLocks noGrp="1"/>
          </p:cNvSpPr>
          <p:nvPr>
            <p:ph type="title"/>
          </p:nvPr>
        </p:nvSpPr>
        <p:spPr>
          <a:xfrm>
            <a:off x="314421" y="304196"/>
            <a:ext cx="10839675" cy="776085"/>
          </a:xfrm>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298608" y="5996667"/>
            <a:ext cx="10675673"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188451410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secHead" preserve="1">
  <p:cSld name="Training - 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4" y="2869579"/>
            <a:ext cx="10368598" cy="1611707"/>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4988252"/>
            <a:ext cx="8947505" cy="685262"/>
          </a:xfrm>
        </p:spPr>
        <p:txBody>
          <a:bodyPr tIns="0" anchor="t">
            <a:normAutofit/>
          </a:bodyPr>
          <a:lstStyle>
            <a:lvl1pPr marL="0" indent="0" algn="r">
              <a:buNone/>
              <a:defRPr sz="2800">
                <a:solidFill>
                  <a:schemeClr val="accent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descr="Bullet Groen transparent.pdf"/>
          <p:cNvPicPr>
            <a:picLocks/>
          </p:cNvPicPr>
          <p:nvPr/>
        </p:nvPicPr>
        <p:blipFill>
          <a:blip r:embed="rId2">
            <a:extLst>
              <a:ext uri="{28A0092B-C50C-407E-A947-70E740481C1C}">
                <a14:useLocalDpi xmlns:a14="http://schemas.microsoft.com/office/drawing/2010/main" val="0"/>
              </a:ext>
            </a:extLst>
          </a:blip>
          <a:stretch>
            <a:fillRect/>
          </a:stretch>
        </p:blipFill>
        <p:spPr>
          <a:xfrm>
            <a:off x="10895680" y="4988253"/>
            <a:ext cx="421200" cy="422193"/>
          </a:xfrm>
          <a:prstGeom prst="rect">
            <a:avLst/>
          </a:prstGeom>
        </p:spPr>
      </p:pic>
    </p:spTree>
    <p:extLst>
      <p:ext uri="{BB962C8B-B14F-4D97-AF65-F5344CB8AC3E}">
        <p14:creationId xmlns:p14="http://schemas.microsoft.com/office/powerpoint/2010/main" val="193968635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raining - Profile Consulta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5705" y="880885"/>
            <a:ext cx="10000778" cy="776085"/>
          </a:xfrm>
        </p:spPr>
        <p:txBody>
          <a:bodyPr/>
          <a:lstStyle>
            <a:lvl1pPr>
              <a:defRPr sz="4000"/>
            </a:lvl1pPr>
          </a:lstStyle>
          <a:p>
            <a:r>
              <a:rPr lang="nl-NL" smtClean="0"/>
              <a:t>[Name Consultant]</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a:xfrm rot="5400000">
            <a:off x="9971579" y="2457652"/>
            <a:ext cx="5387535" cy="487087"/>
          </a:xfrm>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
        <p:nvSpPr>
          <p:cNvPr id="6" name="Picture Placeholder 9"/>
          <p:cNvSpPr>
            <a:spLocks noGrp="1" noChangeAspect="1"/>
          </p:cNvSpPr>
          <p:nvPr>
            <p:ph type="pic" sz="quarter" idx="13" hasCustomPrompt="1"/>
          </p:nvPr>
        </p:nvSpPr>
        <p:spPr>
          <a:xfrm>
            <a:off x="1424306" y="1867491"/>
            <a:ext cx="2140633" cy="2140633"/>
          </a:xfrm>
        </p:spPr>
        <p:txBody>
          <a:bodyPr>
            <a:normAutofit/>
          </a:bodyPr>
          <a:lstStyle>
            <a:lvl1pPr marL="0" indent="0">
              <a:buFontTx/>
              <a:buNone/>
              <a:defRPr sz="2400"/>
            </a:lvl1pPr>
          </a:lstStyle>
          <a:p>
            <a:r>
              <a:rPr lang="en-US"/>
              <a:t>[Use:           Square Shaped Black &amp; White Profile picture]</a:t>
            </a:r>
          </a:p>
        </p:txBody>
      </p:sp>
      <p:sp>
        <p:nvSpPr>
          <p:cNvPr id="7" name="TextBox 6"/>
          <p:cNvSpPr txBox="1"/>
          <p:nvPr/>
        </p:nvSpPr>
        <p:spPr>
          <a:xfrm>
            <a:off x="4008520" y="1804667"/>
            <a:ext cx="1854691" cy="400110"/>
          </a:xfrm>
          <a:prstGeom prst="rect">
            <a:avLst/>
          </a:prstGeom>
          <a:noFill/>
        </p:spPr>
        <p:txBody>
          <a:bodyPr wrap="square" rtlCol="0">
            <a:spAutoFit/>
          </a:bodyPr>
          <a:lstStyle/>
          <a:p>
            <a:r>
              <a:rPr lang="en-US" sz="2000">
                <a:solidFill>
                  <a:schemeClr val="accent3"/>
                </a:solidFill>
                <a:latin typeface="+mj-lt"/>
              </a:rPr>
              <a:t>Job</a:t>
            </a:r>
          </a:p>
        </p:txBody>
      </p:sp>
      <p:sp>
        <p:nvSpPr>
          <p:cNvPr id="8" name="TextBox 7"/>
          <p:cNvSpPr txBox="1"/>
          <p:nvPr/>
        </p:nvSpPr>
        <p:spPr>
          <a:xfrm>
            <a:off x="4008520" y="2510787"/>
            <a:ext cx="1854691" cy="400110"/>
          </a:xfrm>
          <a:prstGeom prst="rect">
            <a:avLst/>
          </a:prstGeom>
          <a:noFill/>
        </p:spPr>
        <p:txBody>
          <a:bodyPr wrap="square" rtlCol="0">
            <a:spAutoFit/>
          </a:bodyPr>
          <a:lstStyle/>
          <a:p>
            <a:r>
              <a:rPr lang="en-US" sz="2000">
                <a:solidFill>
                  <a:schemeClr val="accent3"/>
                </a:solidFill>
                <a:latin typeface="+mj-lt"/>
              </a:rPr>
              <a:t>Clients</a:t>
            </a:r>
          </a:p>
        </p:txBody>
      </p:sp>
      <p:sp>
        <p:nvSpPr>
          <p:cNvPr id="9" name="TextBox 8"/>
          <p:cNvSpPr txBox="1"/>
          <p:nvPr/>
        </p:nvSpPr>
        <p:spPr>
          <a:xfrm>
            <a:off x="4008520" y="3576586"/>
            <a:ext cx="1854691" cy="400110"/>
          </a:xfrm>
          <a:prstGeom prst="rect">
            <a:avLst/>
          </a:prstGeom>
          <a:noFill/>
        </p:spPr>
        <p:txBody>
          <a:bodyPr wrap="square" rtlCol="0">
            <a:spAutoFit/>
          </a:bodyPr>
          <a:lstStyle/>
          <a:p>
            <a:r>
              <a:rPr lang="en-US" sz="2000">
                <a:solidFill>
                  <a:schemeClr val="accent3"/>
                </a:solidFill>
                <a:latin typeface="+mj-lt"/>
              </a:rPr>
              <a:t>Contact</a:t>
            </a:r>
          </a:p>
        </p:txBody>
      </p:sp>
      <p:sp>
        <p:nvSpPr>
          <p:cNvPr id="10" name="Text Placeholder 4"/>
          <p:cNvSpPr>
            <a:spLocks noGrp="1"/>
          </p:cNvSpPr>
          <p:nvPr>
            <p:ph type="body" sz="quarter" idx="14" hasCustomPrompt="1"/>
          </p:nvPr>
        </p:nvSpPr>
        <p:spPr>
          <a:xfrm>
            <a:off x="4397301" y="2167545"/>
            <a:ext cx="6065291" cy="39554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[Job Title]</a:t>
            </a:r>
            <a:endParaRPr lang="en-US"/>
          </a:p>
        </p:txBody>
      </p:sp>
      <p:sp>
        <p:nvSpPr>
          <p:cNvPr id="11" name="Text Placeholder 8"/>
          <p:cNvSpPr>
            <a:spLocks noGrp="1"/>
          </p:cNvSpPr>
          <p:nvPr>
            <p:ph type="body" sz="quarter" idx="15" hasCustomPrompt="1"/>
          </p:nvPr>
        </p:nvSpPr>
        <p:spPr>
          <a:xfrm>
            <a:off x="4397301" y="2862680"/>
            <a:ext cx="6065291" cy="836510"/>
          </a:xfrm>
        </p:spPr>
        <p:txBody>
          <a:bodyPr>
            <a:norm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[List of your clients]</a:t>
            </a:r>
            <a:endParaRPr lang="en-US"/>
          </a:p>
        </p:txBody>
      </p:sp>
      <p:sp>
        <p:nvSpPr>
          <p:cNvPr id="12" name="Text Placeholder 14"/>
          <p:cNvSpPr>
            <a:spLocks noGrp="1"/>
          </p:cNvSpPr>
          <p:nvPr>
            <p:ph type="body" sz="quarter" idx="16" hasCustomPrompt="1"/>
          </p:nvPr>
        </p:nvSpPr>
        <p:spPr>
          <a:xfrm>
            <a:off x="4397301" y="3941581"/>
            <a:ext cx="6065291" cy="40236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email address]</a:t>
            </a:r>
            <a:endParaRPr lang="en-US"/>
          </a:p>
        </p:txBody>
      </p:sp>
      <p:sp>
        <p:nvSpPr>
          <p:cNvPr id="13" name="Text Placeholder 14"/>
          <p:cNvSpPr>
            <a:spLocks noGrp="1"/>
          </p:cNvSpPr>
          <p:nvPr>
            <p:ph type="body" sz="quarter" idx="17" hasCustomPrompt="1"/>
          </p:nvPr>
        </p:nvSpPr>
        <p:spPr>
          <a:xfrm>
            <a:off x="4397301" y="428994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Phone number]</a:t>
            </a:r>
            <a:endParaRPr lang="en-US"/>
          </a:p>
        </p:txBody>
      </p:sp>
      <p:sp>
        <p:nvSpPr>
          <p:cNvPr id="14" name="Text Placeholder 14"/>
          <p:cNvSpPr>
            <a:spLocks noGrp="1"/>
          </p:cNvSpPr>
          <p:nvPr>
            <p:ph type="body" sz="quarter" idx="18" hasCustomPrompt="1"/>
          </p:nvPr>
        </p:nvSpPr>
        <p:spPr>
          <a:xfrm>
            <a:off x="4764959" y="465288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LinkedIN account]</a:t>
            </a:r>
            <a:endParaRPr lang="en-US"/>
          </a:p>
        </p:txBody>
      </p:sp>
      <p:sp>
        <p:nvSpPr>
          <p:cNvPr id="15" name="Text Placeholder 14"/>
          <p:cNvSpPr>
            <a:spLocks noGrp="1"/>
          </p:cNvSpPr>
          <p:nvPr>
            <p:ph type="body" sz="quarter" idx="19" hasCustomPrompt="1"/>
          </p:nvPr>
        </p:nvSpPr>
        <p:spPr>
          <a:xfrm>
            <a:off x="4764959" y="4995896"/>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Twitter account]</a:t>
            </a:r>
            <a:endParaRPr lang="en-US"/>
          </a:p>
        </p:txBody>
      </p:sp>
      <p:pic>
        <p:nvPicPr>
          <p:cNvPr id="19" name="Picture 18" descr="Xebia_twitter_gree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0798" y="5086064"/>
            <a:ext cx="265601" cy="265601"/>
          </a:xfrm>
          <a:prstGeom prst="rect">
            <a:avLst/>
          </a:prstGeom>
        </p:spPr>
      </p:pic>
      <p:pic>
        <p:nvPicPr>
          <p:cNvPr id="20" name="Picture 19" descr="Xebia_linkedin_gre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0798" y="4759493"/>
            <a:ext cx="265601" cy="265601"/>
          </a:xfrm>
          <a:prstGeom prst="rect">
            <a:avLst/>
          </a:prstGeom>
        </p:spPr>
      </p:pic>
      <p:pic>
        <p:nvPicPr>
          <p:cNvPr id="21" name="Picture 20" descr="Xebia_Customer_Intimacy_Icon_PPT-DEF.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6500" y="532150"/>
            <a:ext cx="828000" cy="828000"/>
          </a:xfrm>
          <a:prstGeom prst="rect">
            <a:avLst/>
          </a:prstGeom>
        </p:spPr>
      </p:pic>
    </p:spTree>
    <p:extLst>
      <p:ext uri="{BB962C8B-B14F-4D97-AF65-F5344CB8AC3E}">
        <p14:creationId xmlns:p14="http://schemas.microsoft.com/office/powerpoint/2010/main" val="148316011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p:cNvPicPr>
            <a:picLocks noChangeAspect="1"/>
          </p:cNvPicPr>
          <p:nvPr/>
        </p:nvPicPr>
        <p:blipFill>
          <a:blip r:embed="rId2"/>
          <a:stretch>
            <a:fillRect/>
          </a:stretch>
        </p:blipFill>
        <p:spPr>
          <a:xfrm>
            <a:off x="873249" y="633850"/>
            <a:ext cx="2734056" cy="268732"/>
          </a:xfrm>
          <a:prstGeom prst="rect">
            <a:avLst/>
          </a:prstGeom>
        </p:spPr>
      </p:pic>
      <p:sp>
        <p:nvSpPr>
          <p:cNvPr id="2" name="Title 1"/>
          <p:cNvSpPr>
            <a:spLocks noGrp="1"/>
          </p:cNvSpPr>
          <p:nvPr>
            <p:ph type="ctrTitle"/>
          </p:nvPr>
        </p:nvSpPr>
        <p:spPr>
          <a:xfrm>
            <a:off x="1563348" y="1165919"/>
            <a:ext cx="9662701" cy="4620519"/>
          </a:xfrm>
        </p:spPr>
        <p:txBody>
          <a:bodyPr/>
          <a:lstStyle>
            <a:lvl1pPr>
              <a:defRPr sz="6000"/>
            </a:lvl1pPr>
          </a:lstStyle>
          <a:p>
            <a:r>
              <a:rPr lang="en-US" smtClean="0"/>
              <a:t>Click to edit Master title style</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819318" y="767880"/>
            <a:ext cx="7187121" cy="365125"/>
          </a:xfrm>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7" name="Rectangle 6"/>
          <p:cNvSpPr/>
          <p:nvPr/>
        </p:nvSpPr>
        <p:spPr>
          <a:xfrm>
            <a:off x="1" y="6194204"/>
            <a:ext cx="2040901" cy="6637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 Placeholder 11"/>
          <p:cNvSpPr>
            <a:spLocks noGrp="1"/>
          </p:cNvSpPr>
          <p:nvPr>
            <p:ph type="body" sz="quarter" idx="13" hasCustomPrompt="1"/>
          </p:nvPr>
        </p:nvSpPr>
        <p:spPr>
          <a:xfrm>
            <a:off x="763365" y="6006864"/>
            <a:ext cx="7807723" cy="504825"/>
          </a:xfrm>
        </p:spPr>
        <p:txBody>
          <a:bodyPr>
            <a:noAutofit/>
          </a:bodyPr>
          <a:lstStyle>
            <a:lvl1pPr marL="0" indent="0">
              <a:buFont typeface="Arial"/>
              <a:buNone/>
              <a:defRPr sz="1600"/>
            </a:lvl1pPr>
            <a:lvl2pPr marL="432000" indent="0">
              <a:buNone/>
              <a:defRPr/>
            </a:lvl2pPr>
            <a:lvl3pPr marL="846000" indent="0">
              <a:buNone/>
              <a:defRPr/>
            </a:lvl3pPr>
            <a:lvl4pPr marL="1206000" indent="0">
              <a:buNone/>
              <a:defRPr/>
            </a:lvl4pPr>
            <a:lvl5pPr marL="1494000" indent="0">
              <a:buNone/>
              <a:defRPr/>
            </a:lvl5pPr>
          </a:lstStyle>
          <a:p>
            <a:pPr lvl="0"/>
            <a:r>
              <a:rPr lang="nl-NL"/>
              <a:t>[Author Presentation]</a:t>
            </a:r>
            <a:endParaRPr lang="en-US"/>
          </a:p>
        </p:txBody>
      </p:sp>
      <p:pic>
        <p:nvPicPr>
          <p:cNvPr id="11" name="Picture 10" descr="Xebia_logo_PPT_Purple_Def.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630" y="125099"/>
            <a:ext cx="1432747" cy="482971"/>
          </a:xfrm>
          <a:prstGeom prst="rect">
            <a:avLst/>
          </a:prstGeom>
        </p:spPr>
      </p:pic>
    </p:spTree>
    <p:extLst>
      <p:ext uri="{BB962C8B-B14F-4D97-AF65-F5344CB8AC3E}">
        <p14:creationId xmlns:p14="http://schemas.microsoft.com/office/powerpoint/2010/main" val="276490322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1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304994841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317600" y="1720800"/>
            <a:ext cx="4781575"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731477" y="1720800"/>
            <a:ext cx="4774902" cy="45768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smtClean="0"/>
              <a:t>8 September 2015</a:t>
            </a:r>
            <a:endParaRPr lang="en-US"/>
          </a:p>
        </p:txBody>
      </p:sp>
      <p:sp>
        <p:nvSpPr>
          <p:cNvPr id="6" name="Footer Placeholder 5"/>
          <p:cNvSpPr>
            <a:spLocks noGrp="1"/>
          </p:cNvSpPr>
          <p:nvPr>
            <p:ph type="ftr" sz="quarter" idx="11"/>
          </p:nvPr>
        </p:nvSpPr>
        <p:spPr/>
        <p:txBody>
          <a:bodyPr/>
          <a:lstStyle/>
          <a:p>
            <a:r>
              <a:rPr lang="en-US" smtClean="0"/>
              <a:t>Meetup DDE - Refactoring a Monolith to Microservices – v3</a:t>
            </a:r>
            <a:endParaRPr lang="en-US"/>
          </a:p>
        </p:txBody>
      </p:sp>
      <p:sp>
        <p:nvSpPr>
          <p:cNvPr id="7" name="Slide Number Placeholder 6"/>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141498327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secHead" preserve="1">
  <p:cSld name="Section Header Single 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6" y="2869579"/>
            <a:ext cx="10368598" cy="1362075"/>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3925295"/>
            <a:ext cx="8962335" cy="685262"/>
          </a:xfrm>
        </p:spPr>
        <p:txBody>
          <a:bodyPr tIns="0" anchor="t">
            <a:normAutofit/>
          </a:bodyPr>
          <a:lstStyle>
            <a:lvl1pPr marL="0" indent="0" algn="r">
              <a:buNone/>
              <a:defRPr sz="2800">
                <a:solidFill>
                  <a:schemeClr val="accent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descr="Bullet Groen transparent.pdf"/>
          <p:cNvPicPr>
            <a:picLocks/>
          </p:cNvPicPr>
          <p:nvPr/>
        </p:nvPicPr>
        <p:blipFill>
          <a:blip r:embed="rId2">
            <a:extLst>
              <a:ext uri="{28A0092B-C50C-407E-A947-70E740481C1C}">
                <a14:useLocalDpi xmlns:a14="http://schemas.microsoft.com/office/drawing/2010/main" val="0"/>
              </a:ext>
            </a:extLst>
          </a:blip>
          <a:stretch>
            <a:fillRect/>
          </a:stretch>
        </p:blipFill>
        <p:spPr>
          <a:xfrm>
            <a:off x="10895680" y="3936211"/>
            <a:ext cx="421200" cy="422193"/>
          </a:xfrm>
          <a:prstGeom prst="rect">
            <a:avLst/>
          </a:prstGeom>
        </p:spPr>
      </p:pic>
    </p:spTree>
    <p:extLst>
      <p:ext uri="{BB962C8B-B14F-4D97-AF65-F5344CB8AC3E}">
        <p14:creationId xmlns:p14="http://schemas.microsoft.com/office/powerpoint/2010/main" val="363342872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48779492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8 September 2015</a:t>
            </a:r>
            <a:endParaRPr lang="en-US"/>
          </a:p>
        </p:txBody>
      </p:sp>
      <p:sp>
        <p:nvSpPr>
          <p:cNvPr id="3" name="Footer Placeholder 2"/>
          <p:cNvSpPr>
            <a:spLocks noGrp="1"/>
          </p:cNvSpPr>
          <p:nvPr>
            <p:ph type="ftr" sz="quarter" idx="11"/>
          </p:nvPr>
        </p:nvSpPr>
        <p:spPr/>
        <p:txBody>
          <a:bodyPr/>
          <a:lstStyle/>
          <a:p>
            <a:r>
              <a:rPr lang="en-US" smtClean="0"/>
              <a:t>Meetup DDE - Refactoring a Monolith to Microservices – v3</a:t>
            </a:r>
            <a:endParaRPr lang="en-US"/>
          </a:p>
        </p:txBody>
      </p:sp>
      <p:sp>
        <p:nvSpPr>
          <p:cNvPr id="4" name="Slide Number Placeholder 3"/>
          <p:cNvSpPr>
            <a:spLocks noGrp="1"/>
          </p:cNvSpPr>
          <p:nvPr>
            <p:ph type="sldNum" sz="quarter" idx="12"/>
          </p:nvPr>
        </p:nvSpPr>
        <p:spPr/>
        <p:txBody>
          <a:bodyPr/>
          <a:lstStyle/>
          <a:p>
            <a:fld id="{3D239030-1781-5348-AAF9-15B502439A8D}" type="slidenum">
              <a:t>‹#›</a:t>
            </a:fld>
            <a:endParaRPr lang="en-US"/>
          </a:p>
        </p:txBody>
      </p:sp>
    </p:spTree>
    <p:extLst>
      <p:ext uri="{BB962C8B-B14F-4D97-AF65-F5344CB8AC3E}">
        <p14:creationId xmlns:p14="http://schemas.microsoft.com/office/powerpoint/2010/main" val="257854895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3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3157912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304196"/>
            <a:ext cx="10839675" cy="776085"/>
          </a:xfrm>
        </p:spPr>
        <p:txBody>
          <a:bodyPr/>
          <a:lstStyle/>
          <a:p>
            <a:r>
              <a:rPr lang="nl-NL" smtClean="0"/>
              <a:t>Klik om de stijl te bewerken</a:t>
            </a:r>
            <a:endParaRPr lang="en-US"/>
          </a:p>
        </p:txBody>
      </p:sp>
      <p:sp>
        <p:nvSpPr>
          <p:cNvPr id="3" name="Content Placeholder 2"/>
          <p:cNvSpPr>
            <a:spLocks noGrp="1"/>
          </p:cNvSpPr>
          <p:nvPr>
            <p:ph idx="1"/>
          </p:nvPr>
        </p:nvSpPr>
        <p:spPr>
          <a:xfrm>
            <a:off x="1313111" y="1399105"/>
            <a:ext cx="10138801" cy="4574281"/>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90280221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4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20208374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2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380411637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Training -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4786064"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8" name="Content Placeholder 7"/>
          <p:cNvSpPr>
            <a:spLocks noGrp="1"/>
          </p:cNvSpPr>
          <p:nvPr>
            <p:ph sz="quarter" idx="15"/>
          </p:nvPr>
        </p:nvSpPr>
        <p:spPr>
          <a:xfrm>
            <a:off x="6636902" y="1399105"/>
            <a:ext cx="4800773"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77060880"/>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1603554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5_Training -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839675" cy="776085"/>
          </a:xfrm>
        </p:spPr>
        <p:txBody>
          <a:bodyPr/>
          <a:lstStyle/>
          <a:p>
            <a:r>
              <a:rPr lang="en-US" smtClean="0"/>
              <a:t>Click to edit Master title style</a:t>
            </a:r>
            <a:endParaRPr lang="en-US"/>
          </a:p>
        </p:txBody>
      </p:sp>
      <p:sp>
        <p:nvSpPr>
          <p:cNvPr id="3" name="Content Placeholder 2"/>
          <p:cNvSpPr>
            <a:spLocks noGrp="1"/>
          </p:cNvSpPr>
          <p:nvPr>
            <p:ph idx="1"/>
          </p:nvPr>
        </p:nvSpPr>
        <p:spPr>
          <a:xfrm>
            <a:off x="1313111" y="1399105"/>
            <a:ext cx="10138801" cy="45742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407947129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raining - Title Only">
    <p:spTree>
      <p:nvGrpSpPr>
        <p:cNvPr id="1" name=""/>
        <p:cNvGrpSpPr/>
        <p:nvPr/>
      </p:nvGrpSpPr>
      <p:grpSpPr>
        <a:xfrm>
          <a:off x="0" y="0"/>
          <a:ext cx="0" cy="0"/>
          <a:chOff x="0" y="0"/>
          <a:chExt cx="0" cy="0"/>
        </a:xfrm>
      </p:grpSpPr>
      <p:sp>
        <p:nvSpPr>
          <p:cNvPr id="2" name="Title 1"/>
          <p:cNvSpPr>
            <a:spLocks noGrp="1"/>
          </p:cNvSpPr>
          <p:nvPr>
            <p:ph type="title"/>
          </p:nvPr>
        </p:nvSpPr>
        <p:spPr>
          <a:xfrm>
            <a:off x="314421" y="304196"/>
            <a:ext cx="10839675" cy="776085"/>
          </a:xfrm>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298608" y="5996667"/>
            <a:ext cx="10675673"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418212326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secHead" preserve="1">
  <p:cSld name="Training - 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93824" y="2869579"/>
            <a:ext cx="10368598" cy="1611707"/>
          </a:xfrm>
        </p:spPr>
        <p:txBody>
          <a:bodyPr anchor="t"/>
          <a:lstStyle>
            <a:lvl1pPr algn="l">
              <a:defRPr sz="4800" b="0" cap="none"/>
            </a:lvl1pPr>
          </a:lstStyle>
          <a:p>
            <a:r>
              <a:rPr lang="nl-NL" smtClean="0"/>
              <a:t>Klik om de stijl te bewerken</a:t>
            </a:r>
            <a:endParaRPr lang="en-US"/>
          </a:p>
        </p:txBody>
      </p:sp>
      <p:sp>
        <p:nvSpPr>
          <p:cNvPr id="3" name="Text Placeholder 2"/>
          <p:cNvSpPr>
            <a:spLocks noGrp="1"/>
          </p:cNvSpPr>
          <p:nvPr>
            <p:ph type="body" idx="1"/>
          </p:nvPr>
        </p:nvSpPr>
        <p:spPr>
          <a:xfrm>
            <a:off x="1833563" y="4988252"/>
            <a:ext cx="8947505" cy="685262"/>
          </a:xfrm>
        </p:spPr>
        <p:txBody>
          <a:bodyPr tIns="0" anchor="t">
            <a:normAutofit/>
          </a:bodyPr>
          <a:lstStyle>
            <a:lvl1pPr marL="0" indent="0" algn="r">
              <a:buNone/>
              <a:defRPr sz="2800">
                <a:solidFill>
                  <a:schemeClr val="accent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pic>
        <p:nvPicPr>
          <p:cNvPr id="7" name="Picture 6" descr="Bullet Groen transparent.pdf"/>
          <p:cNvPicPr>
            <a:picLocks/>
          </p:cNvPicPr>
          <p:nvPr/>
        </p:nvPicPr>
        <p:blipFill>
          <a:blip r:embed="rId2">
            <a:extLst>
              <a:ext uri="{28A0092B-C50C-407E-A947-70E740481C1C}">
                <a14:useLocalDpi xmlns:a14="http://schemas.microsoft.com/office/drawing/2010/main" val="0"/>
              </a:ext>
            </a:extLst>
          </a:blip>
          <a:stretch>
            <a:fillRect/>
          </a:stretch>
        </p:blipFill>
        <p:spPr>
          <a:xfrm>
            <a:off x="10895680" y="4988253"/>
            <a:ext cx="421200" cy="422193"/>
          </a:xfrm>
          <a:prstGeom prst="rect">
            <a:avLst/>
          </a:prstGeom>
        </p:spPr>
      </p:pic>
    </p:spTree>
    <p:extLst>
      <p:ext uri="{BB962C8B-B14F-4D97-AF65-F5344CB8AC3E}">
        <p14:creationId xmlns:p14="http://schemas.microsoft.com/office/powerpoint/2010/main" val="81257002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raining - Profile Consulta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5705" y="880885"/>
            <a:ext cx="10000778" cy="776085"/>
          </a:xfrm>
        </p:spPr>
        <p:txBody>
          <a:bodyPr/>
          <a:lstStyle>
            <a:lvl1pPr>
              <a:defRPr sz="4000"/>
            </a:lvl1pPr>
          </a:lstStyle>
          <a:p>
            <a:r>
              <a:rPr lang="nl-NL" smtClean="0"/>
              <a:t>[Name Consultant]</a:t>
            </a:r>
            <a:endParaRPr lang="en-US"/>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a:xfrm rot="5400000">
            <a:off x="9971579" y="2457652"/>
            <a:ext cx="5387535" cy="487087"/>
          </a:xfrm>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t>‹#›</a:t>
            </a:fld>
            <a:endParaRPr lang="en-US"/>
          </a:p>
        </p:txBody>
      </p:sp>
      <p:sp>
        <p:nvSpPr>
          <p:cNvPr id="6" name="Picture Placeholder 9"/>
          <p:cNvSpPr>
            <a:spLocks noGrp="1" noChangeAspect="1"/>
          </p:cNvSpPr>
          <p:nvPr>
            <p:ph type="pic" sz="quarter" idx="13" hasCustomPrompt="1"/>
          </p:nvPr>
        </p:nvSpPr>
        <p:spPr>
          <a:xfrm>
            <a:off x="1424306" y="1867491"/>
            <a:ext cx="2140633" cy="2140633"/>
          </a:xfrm>
        </p:spPr>
        <p:txBody>
          <a:bodyPr>
            <a:normAutofit/>
          </a:bodyPr>
          <a:lstStyle>
            <a:lvl1pPr marL="0" indent="0">
              <a:buFontTx/>
              <a:buNone/>
              <a:defRPr sz="2400"/>
            </a:lvl1pPr>
          </a:lstStyle>
          <a:p>
            <a:r>
              <a:rPr lang="en-US"/>
              <a:t>[Use:           Square Shaped Black &amp; White Profile picture]</a:t>
            </a:r>
          </a:p>
        </p:txBody>
      </p:sp>
      <p:sp>
        <p:nvSpPr>
          <p:cNvPr id="7" name="TextBox 6"/>
          <p:cNvSpPr txBox="1"/>
          <p:nvPr/>
        </p:nvSpPr>
        <p:spPr>
          <a:xfrm>
            <a:off x="4008520" y="1804667"/>
            <a:ext cx="1854691" cy="400110"/>
          </a:xfrm>
          <a:prstGeom prst="rect">
            <a:avLst/>
          </a:prstGeom>
          <a:noFill/>
        </p:spPr>
        <p:txBody>
          <a:bodyPr wrap="square" rtlCol="0">
            <a:spAutoFit/>
          </a:bodyPr>
          <a:lstStyle/>
          <a:p>
            <a:r>
              <a:rPr lang="en-US" sz="2000">
                <a:solidFill>
                  <a:schemeClr val="accent3"/>
                </a:solidFill>
                <a:latin typeface="+mj-lt"/>
              </a:rPr>
              <a:t>Job</a:t>
            </a:r>
          </a:p>
        </p:txBody>
      </p:sp>
      <p:sp>
        <p:nvSpPr>
          <p:cNvPr id="8" name="TextBox 7"/>
          <p:cNvSpPr txBox="1"/>
          <p:nvPr/>
        </p:nvSpPr>
        <p:spPr>
          <a:xfrm>
            <a:off x="4008520" y="2510787"/>
            <a:ext cx="1854691" cy="400110"/>
          </a:xfrm>
          <a:prstGeom prst="rect">
            <a:avLst/>
          </a:prstGeom>
          <a:noFill/>
        </p:spPr>
        <p:txBody>
          <a:bodyPr wrap="square" rtlCol="0">
            <a:spAutoFit/>
          </a:bodyPr>
          <a:lstStyle/>
          <a:p>
            <a:r>
              <a:rPr lang="en-US" sz="2000">
                <a:solidFill>
                  <a:schemeClr val="accent3"/>
                </a:solidFill>
                <a:latin typeface="+mj-lt"/>
              </a:rPr>
              <a:t>Clients</a:t>
            </a:r>
          </a:p>
        </p:txBody>
      </p:sp>
      <p:sp>
        <p:nvSpPr>
          <p:cNvPr id="9" name="TextBox 8"/>
          <p:cNvSpPr txBox="1"/>
          <p:nvPr/>
        </p:nvSpPr>
        <p:spPr>
          <a:xfrm>
            <a:off x="4008520" y="3576586"/>
            <a:ext cx="1854691" cy="400110"/>
          </a:xfrm>
          <a:prstGeom prst="rect">
            <a:avLst/>
          </a:prstGeom>
          <a:noFill/>
        </p:spPr>
        <p:txBody>
          <a:bodyPr wrap="square" rtlCol="0">
            <a:spAutoFit/>
          </a:bodyPr>
          <a:lstStyle/>
          <a:p>
            <a:r>
              <a:rPr lang="en-US" sz="2000">
                <a:solidFill>
                  <a:schemeClr val="accent3"/>
                </a:solidFill>
                <a:latin typeface="+mj-lt"/>
              </a:rPr>
              <a:t>Contact</a:t>
            </a:r>
          </a:p>
        </p:txBody>
      </p:sp>
      <p:sp>
        <p:nvSpPr>
          <p:cNvPr id="10" name="Text Placeholder 4"/>
          <p:cNvSpPr>
            <a:spLocks noGrp="1"/>
          </p:cNvSpPr>
          <p:nvPr>
            <p:ph type="body" sz="quarter" idx="14" hasCustomPrompt="1"/>
          </p:nvPr>
        </p:nvSpPr>
        <p:spPr>
          <a:xfrm>
            <a:off x="4397301" y="2167545"/>
            <a:ext cx="6065291" cy="39554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[Job Title]</a:t>
            </a:r>
            <a:endParaRPr lang="en-US"/>
          </a:p>
        </p:txBody>
      </p:sp>
      <p:sp>
        <p:nvSpPr>
          <p:cNvPr id="11" name="Text Placeholder 8"/>
          <p:cNvSpPr>
            <a:spLocks noGrp="1"/>
          </p:cNvSpPr>
          <p:nvPr>
            <p:ph type="body" sz="quarter" idx="15" hasCustomPrompt="1"/>
          </p:nvPr>
        </p:nvSpPr>
        <p:spPr>
          <a:xfrm>
            <a:off x="4397301" y="2862680"/>
            <a:ext cx="6065291" cy="836510"/>
          </a:xfrm>
        </p:spPr>
        <p:txBody>
          <a:bodyPr>
            <a:norm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[List of your clients]</a:t>
            </a:r>
            <a:endParaRPr lang="en-US"/>
          </a:p>
        </p:txBody>
      </p:sp>
      <p:sp>
        <p:nvSpPr>
          <p:cNvPr id="12" name="Text Placeholder 14"/>
          <p:cNvSpPr>
            <a:spLocks noGrp="1"/>
          </p:cNvSpPr>
          <p:nvPr>
            <p:ph type="body" sz="quarter" idx="16" hasCustomPrompt="1"/>
          </p:nvPr>
        </p:nvSpPr>
        <p:spPr>
          <a:xfrm>
            <a:off x="4397301" y="3941581"/>
            <a:ext cx="6065291" cy="402362"/>
          </a:xfrm>
        </p:spPr>
        <p:txBody>
          <a:bodyPr>
            <a:noAutofit/>
          </a:bodyPr>
          <a:lstStyle>
            <a:lvl1pPr marL="0" indent="0">
              <a:buFontTx/>
              <a:buNone/>
              <a:defRPr sz="20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email address]</a:t>
            </a:r>
            <a:endParaRPr lang="en-US"/>
          </a:p>
        </p:txBody>
      </p:sp>
      <p:sp>
        <p:nvSpPr>
          <p:cNvPr id="13" name="Text Placeholder 14"/>
          <p:cNvSpPr>
            <a:spLocks noGrp="1"/>
          </p:cNvSpPr>
          <p:nvPr>
            <p:ph type="body" sz="quarter" idx="17" hasCustomPrompt="1"/>
          </p:nvPr>
        </p:nvSpPr>
        <p:spPr>
          <a:xfrm>
            <a:off x="4397301" y="428994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Phone number]</a:t>
            </a:r>
            <a:endParaRPr lang="en-US"/>
          </a:p>
        </p:txBody>
      </p:sp>
      <p:sp>
        <p:nvSpPr>
          <p:cNvPr id="14" name="Text Placeholder 14"/>
          <p:cNvSpPr>
            <a:spLocks noGrp="1"/>
          </p:cNvSpPr>
          <p:nvPr>
            <p:ph type="body" sz="quarter" idx="18" hasCustomPrompt="1"/>
          </p:nvPr>
        </p:nvSpPr>
        <p:spPr>
          <a:xfrm>
            <a:off x="4764959" y="4652887"/>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LinkedIN account]</a:t>
            </a:r>
            <a:endParaRPr lang="en-US"/>
          </a:p>
        </p:txBody>
      </p:sp>
      <p:sp>
        <p:nvSpPr>
          <p:cNvPr id="15" name="Text Placeholder 14"/>
          <p:cNvSpPr>
            <a:spLocks noGrp="1"/>
          </p:cNvSpPr>
          <p:nvPr>
            <p:ph type="body" sz="quarter" idx="19" hasCustomPrompt="1"/>
          </p:nvPr>
        </p:nvSpPr>
        <p:spPr>
          <a:xfrm>
            <a:off x="4764959" y="4995896"/>
            <a:ext cx="6065291" cy="402362"/>
          </a:xfrm>
        </p:spPr>
        <p:txBody>
          <a:bodyPr>
            <a:noAutofit/>
          </a:bodyPr>
          <a:lstStyle>
            <a:lvl1pPr marL="0" indent="0">
              <a:buFontTx/>
              <a:buNone/>
              <a:defRPr sz="2000" baseline="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[Your Twitter account]</a:t>
            </a:r>
            <a:endParaRPr lang="en-US"/>
          </a:p>
        </p:txBody>
      </p:sp>
      <p:pic>
        <p:nvPicPr>
          <p:cNvPr id="19" name="Picture 18" descr="Xebia_twitter_gree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0798" y="5086064"/>
            <a:ext cx="265601" cy="265601"/>
          </a:xfrm>
          <a:prstGeom prst="rect">
            <a:avLst/>
          </a:prstGeom>
        </p:spPr>
      </p:pic>
      <p:pic>
        <p:nvPicPr>
          <p:cNvPr id="20" name="Picture 19" descr="Xebia_linkedin_gre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0798" y="4759493"/>
            <a:ext cx="265601" cy="265601"/>
          </a:xfrm>
          <a:prstGeom prst="rect">
            <a:avLst/>
          </a:prstGeom>
        </p:spPr>
      </p:pic>
      <p:pic>
        <p:nvPicPr>
          <p:cNvPr id="21" name="Picture 20" descr="Xebia_Customer_Intimacy_Icon_PPT-DEF.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6500" y="532150"/>
            <a:ext cx="828000" cy="828000"/>
          </a:xfrm>
          <a:prstGeom prst="rect">
            <a:avLst/>
          </a:prstGeom>
        </p:spPr>
      </p:pic>
    </p:spTree>
    <p:extLst>
      <p:ext uri="{BB962C8B-B14F-4D97-AF65-F5344CB8AC3E}">
        <p14:creationId xmlns:p14="http://schemas.microsoft.com/office/powerpoint/2010/main" val="3983937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raining -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4421" y="304196"/>
            <a:ext cx="10839675" cy="776085"/>
          </a:xfrm>
        </p:spPr>
        <p:txBody>
          <a:bodyPr/>
          <a:lstStyle/>
          <a:p>
            <a:r>
              <a:rPr lang="nl-NL" smtClean="0"/>
              <a:t>Klik om de stijl te bewerken</a:t>
            </a:r>
            <a:endParaRPr lang="en-US"/>
          </a:p>
        </p:txBody>
      </p:sp>
      <p:sp>
        <p:nvSpPr>
          <p:cNvPr id="3" name="Content Placeholder 2"/>
          <p:cNvSpPr>
            <a:spLocks noGrp="1"/>
          </p:cNvSpPr>
          <p:nvPr>
            <p:ph idx="1"/>
          </p:nvPr>
        </p:nvSpPr>
        <p:spPr>
          <a:xfrm>
            <a:off x="1313111" y="1399105"/>
            <a:ext cx="4786064" cy="4574281"/>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313111" y="5996667"/>
            <a:ext cx="10661170"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8" name="Content Placeholder 7"/>
          <p:cNvSpPr>
            <a:spLocks noGrp="1"/>
          </p:cNvSpPr>
          <p:nvPr>
            <p:ph sz="quarter" idx="15"/>
          </p:nvPr>
        </p:nvSpPr>
        <p:spPr>
          <a:xfrm>
            <a:off x="6636902" y="1399105"/>
            <a:ext cx="4800773" cy="4574281"/>
          </a:xfrm>
        </p:spPr>
        <p:txBody>
          <a:body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Tree>
    <p:extLst>
      <p:ext uri="{BB962C8B-B14F-4D97-AF65-F5344CB8AC3E}">
        <p14:creationId xmlns:p14="http://schemas.microsoft.com/office/powerpoint/2010/main" val="16271944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raining - Title Only">
    <p:spTree>
      <p:nvGrpSpPr>
        <p:cNvPr id="1" name=""/>
        <p:cNvGrpSpPr/>
        <p:nvPr/>
      </p:nvGrpSpPr>
      <p:grpSpPr>
        <a:xfrm>
          <a:off x="0" y="0"/>
          <a:ext cx="0" cy="0"/>
          <a:chOff x="0" y="0"/>
          <a:chExt cx="0" cy="0"/>
        </a:xfrm>
      </p:grpSpPr>
      <p:sp>
        <p:nvSpPr>
          <p:cNvPr id="2" name="Title 1"/>
          <p:cNvSpPr>
            <a:spLocks noGrp="1"/>
          </p:cNvSpPr>
          <p:nvPr>
            <p:ph type="title"/>
          </p:nvPr>
        </p:nvSpPr>
        <p:spPr>
          <a:xfrm>
            <a:off x="314421" y="304196"/>
            <a:ext cx="10839675" cy="776085"/>
          </a:xfrm>
        </p:spPr>
        <p:txBody>
          <a:bodyPr/>
          <a:lstStyle/>
          <a:p>
            <a:r>
              <a:rPr lang="nl-NL" smtClean="0"/>
              <a:t>Klik om de stijl te bewerken</a:t>
            </a:r>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a:xfrm>
            <a:off x="3386908" y="6254652"/>
            <a:ext cx="8587041" cy="365125"/>
          </a:xfrm>
        </p:spPr>
        <p:txBody>
          <a:bodyPr/>
          <a:lstStyle>
            <a:lvl1pPr algn="r">
              <a:defRPr/>
            </a:lvl1p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t>‹#›</a:t>
            </a:fld>
            <a:endParaRPr lang="en-US"/>
          </a:p>
        </p:txBody>
      </p:sp>
      <p:sp>
        <p:nvSpPr>
          <p:cNvPr id="9" name="Text Placeholder 8"/>
          <p:cNvSpPr>
            <a:spLocks noGrp="1"/>
          </p:cNvSpPr>
          <p:nvPr>
            <p:ph type="body" sz="quarter" idx="13" hasCustomPrompt="1"/>
          </p:nvPr>
        </p:nvSpPr>
        <p:spPr>
          <a:xfrm>
            <a:off x="1298608" y="5996667"/>
            <a:ext cx="10675673" cy="349647"/>
          </a:xfrm>
        </p:spPr>
        <p:txBody>
          <a:bodyPr anchor="b">
            <a:noAutofit/>
          </a:bodyPr>
          <a:lstStyle>
            <a:lvl1pPr marL="0" indent="0" algn="r">
              <a:buFontTx/>
              <a:buNone/>
              <a:defRPr sz="1600"/>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
        <p:nvSpPr>
          <p:cNvPr id="11" name="Text Placeholder 10"/>
          <p:cNvSpPr>
            <a:spLocks noGrp="1"/>
          </p:cNvSpPr>
          <p:nvPr>
            <p:ph type="body" sz="quarter" idx="14" hasCustomPrompt="1"/>
          </p:nvPr>
        </p:nvSpPr>
        <p:spPr>
          <a:xfrm>
            <a:off x="3386907" y="6516245"/>
            <a:ext cx="8587374" cy="265112"/>
          </a:xfrm>
        </p:spPr>
        <p:txBody>
          <a:bodyPr>
            <a:noAutofit/>
          </a:bodyPr>
          <a:lstStyle>
            <a:lvl1pPr marL="0" indent="0" algn="r">
              <a:buFontTx/>
              <a:buNone/>
              <a:defRPr sz="1000">
                <a:solidFill>
                  <a:schemeClr val="accent6"/>
                </a:solidFill>
              </a:defRPr>
            </a:lvl1pPr>
            <a:lvl2pPr marL="432000" indent="0">
              <a:buFontTx/>
              <a:buNone/>
              <a:defRPr/>
            </a:lvl2pPr>
            <a:lvl3pPr marL="810000" indent="0">
              <a:buFontTx/>
              <a:buNone/>
              <a:defRPr/>
            </a:lvl3pPr>
            <a:lvl4pPr marL="1170000" indent="0">
              <a:buFontTx/>
              <a:buNone/>
              <a:defRPr/>
            </a:lvl4pPr>
            <a:lvl5pPr marL="1458000" indent="0">
              <a:buFontTx/>
              <a:buNone/>
              <a:defRPr/>
            </a:lvl5pPr>
          </a:lstStyle>
          <a:p>
            <a:pPr lvl="0"/>
            <a:r>
              <a:rPr lang="nl-NL"/>
              <a:t>[Text]</a:t>
            </a:r>
            <a:endParaRPr lang="en-US"/>
          </a:p>
        </p:txBody>
      </p:sp>
    </p:spTree>
    <p:extLst>
      <p:ext uri="{BB962C8B-B14F-4D97-AF65-F5344CB8AC3E}">
        <p14:creationId xmlns:p14="http://schemas.microsoft.com/office/powerpoint/2010/main" val="245934568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Relationship Id="rId14" Type="http://schemas.openxmlformats.org/officeDocument/2006/relationships/theme" Target="../theme/theme2.xml"/><Relationship Id="rId15" Type="http://schemas.openxmlformats.org/officeDocument/2006/relationships/image" Target="../media/image7.png"/><Relationship Id="rId16" Type="http://schemas.openxmlformats.org/officeDocument/2006/relationships/image" Target="../media/image8.png"/><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slideLayout" Target="../slideLayouts/slideLayout36.xml"/><Relationship Id="rId13" Type="http://schemas.openxmlformats.org/officeDocument/2006/relationships/slideLayout" Target="../slideLayouts/slideLayout37.xml"/><Relationship Id="rId14" Type="http://schemas.openxmlformats.org/officeDocument/2006/relationships/theme" Target="../theme/theme3.xml"/><Relationship Id="rId15" Type="http://schemas.openxmlformats.org/officeDocument/2006/relationships/image" Target="../media/image7.png"/><Relationship Id="rId16" Type="http://schemas.openxmlformats.org/officeDocument/2006/relationships/image" Target="../media/image8.png"/><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8.xml"/><Relationship Id="rId12" Type="http://schemas.openxmlformats.org/officeDocument/2006/relationships/slideLayout" Target="../slideLayouts/slideLayout49.xml"/><Relationship Id="rId13" Type="http://schemas.openxmlformats.org/officeDocument/2006/relationships/theme" Target="../theme/theme4.xml"/><Relationship Id="rId14" Type="http://schemas.openxmlformats.org/officeDocument/2006/relationships/image" Target="../media/image7.png"/><Relationship Id="rId15" Type="http://schemas.openxmlformats.org/officeDocument/2006/relationships/image" Target="../media/image8.png"/><Relationship Id="rId1" Type="http://schemas.openxmlformats.org/officeDocument/2006/relationships/slideLayout" Target="../slideLayouts/slideLayout38.xml"/><Relationship Id="rId2" Type="http://schemas.openxmlformats.org/officeDocument/2006/relationships/slideLayout" Target="../slideLayouts/slideLayout39.xml"/><Relationship Id="rId3" Type="http://schemas.openxmlformats.org/officeDocument/2006/relationships/slideLayout" Target="../slideLayouts/slideLayout40.xml"/><Relationship Id="rId4" Type="http://schemas.openxmlformats.org/officeDocument/2006/relationships/slideLayout" Target="../slideLayouts/slideLayout41.xml"/><Relationship Id="rId5" Type="http://schemas.openxmlformats.org/officeDocument/2006/relationships/slideLayout" Target="../slideLayouts/slideLayout42.xml"/><Relationship Id="rId6" Type="http://schemas.openxmlformats.org/officeDocument/2006/relationships/slideLayout" Target="../slideLayouts/slideLayout43.xml"/><Relationship Id="rId7" Type="http://schemas.openxmlformats.org/officeDocument/2006/relationships/slideLayout" Target="../slideLayouts/slideLayout44.xml"/><Relationship Id="rId8" Type="http://schemas.openxmlformats.org/officeDocument/2006/relationships/slideLayout" Target="../slideLayouts/slideLayout45.xml"/><Relationship Id="rId9" Type="http://schemas.openxmlformats.org/officeDocument/2006/relationships/slideLayout" Target="../slideLayouts/slideLayout46.xml"/><Relationship Id="rId10" Type="http://schemas.openxmlformats.org/officeDocument/2006/relationships/slideLayout" Target="../slideLayouts/slideLayout47.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60.xml"/><Relationship Id="rId12" Type="http://schemas.openxmlformats.org/officeDocument/2006/relationships/slideLayout" Target="../slideLayouts/slideLayout61.xml"/><Relationship Id="rId13" Type="http://schemas.openxmlformats.org/officeDocument/2006/relationships/slideLayout" Target="../slideLayouts/slideLayout62.xml"/><Relationship Id="rId14" Type="http://schemas.openxmlformats.org/officeDocument/2006/relationships/theme" Target="../theme/theme5.xml"/><Relationship Id="rId15" Type="http://schemas.openxmlformats.org/officeDocument/2006/relationships/image" Target="../media/image7.png"/><Relationship Id="rId16" Type="http://schemas.openxmlformats.org/officeDocument/2006/relationships/image" Target="../media/image8.png"/><Relationship Id="rId1" Type="http://schemas.openxmlformats.org/officeDocument/2006/relationships/slideLayout" Target="../slideLayouts/slideLayout50.xml"/><Relationship Id="rId2" Type="http://schemas.openxmlformats.org/officeDocument/2006/relationships/slideLayout" Target="../slideLayouts/slideLayout51.xml"/><Relationship Id="rId3" Type="http://schemas.openxmlformats.org/officeDocument/2006/relationships/slideLayout" Target="../slideLayouts/slideLayout52.xml"/><Relationship Id="rId4" Type="http://schemas.openxmlformats.org/officeDocument/2006/relationships/slideLayout" Target="../slideLayouts/slideLayout53.xml"/><Relationship Id="rId5" Type="http://schemas.openxmlformats.org/officeDocument/2006/relationships/slideLayout" Target="../slideLayouts/slideLayout54.xml"/><Relationship Id="rId6" Type="http://schemas.openxmlformats.org/officeDocument/2006/relationships/slideLayout" Target="../slideLayouts/slideLayout55.xml"/><Relationship Id="rId7" Type="http://schemas.openxmlformats.org/officeDocument/2006/relationships/slideLayout" Target="../slideLayouts/slideLayout56.xml"/><Relationship Id="rId8" Type="http://schemas.openxmlformats.org/officeDocument/2006/relationships/slideLayout" Target="../slideLayouts/slideLayout57.xml"/><Relationship Id="rId9" Type="http://schemas.openxmlformats.org/officeDocument/2006/relationships/slideLayout" Target="../slideLayouts/slideLayout58.xml"/><Relationship Id="rId10" Type="http://schemas.openxmlformats.org/officeDocument/2006/relationships/slideLayout" Target="../slideLayouts/slideLayout59.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73.xml"/><Relationship Id="rId12" Type="http://schemas.openxmlformats.org/officeDocument/2006/relationships/slideLayout" Target="../slideLayouts/slideLayout74.xml"/><Relationship Id="rId13" Type="http://schemas.openxmlformats.org/officeDocument/2006/relationships/slideLayout" Target="../slideLayouts/slideLayout75.xml"/><Relationship Id="rId14" Type="http://schemas.openxmlformats.org/officeDocument/2006/relationships/slideLayout" Target="../slideLayouts/slideLayout76.xml"/><Relationship Id="rId15" Type="http://schemas.openxmlformats.org/officeDocument/2006/relationships/slideLayout" Target="../slideLayouts/slideLayout77.xml"/><Relationship Id="rId16" Type="http://schemas.openxmlformats.org/officeDocument/2006/relationships/theme" Target="../theme/theme6.xml"/><Relationship Id="rId17" Type="http://schemas.openxmlformats.org/officeDocument/2006/relationships/image" Target="../media/image7.png"/><Relationship Id="rId18" Type="http://schemas.openxmlformats.org/officeDocument/2006/relationships/image" Target="../media/image8.png"/><Relationship Id="rId1" Type="http://schemas.openxmlformats.org/officeDocument/2006/relationships/slideLayout" Target="../slideLayouts/slideLayout63.xml"/><Relationship Id="rId2" Type="http://schemas.openxmlformats.org/officeDocument/2006/relationships/slideLayout" Target="../slideLayouts/slideLayout64.xml"/><Relationship Id="rId3" Type="http://schemas.openxmlformats.org/officeDocument/2006/relationships/slideLayout" Target="../slideLayouts/slideLayout65.xml"/><Relationship Id="rId4" Type="http://schemas.openxmlformats.org/officeDocument/2006/relationships/slideLayout" Target="../slideLayouts/slideLayout66.xml"/><Relationship Id="rId5" Type="http://schemas.openxmlformats.org/officeDocument/2006/relationships/slideLayout" Target="../slideLayouts/slideLayout67.xml"/><Relationship Id="rId6" Type="http://schemas.openxmlformats.org/officeDocument/2006/relationships/slideLayout" Target="../slideLayouts/slideLayout68.xml"/><Relationship Id="rId7" Type="http://schemas.openxmlformats.org/officeDocument/2006/relationships/slideLayout" Target="../slideLayouts/slideLayout69.xml"/><Relationship Id="rId8" Type="http://schemas.openxmlformats.org/officeDocument/2006/relationships/slideLayout" Target="../slideLayouts/slideLayout70.xml"/><Relationship Id="rId9" Type="http://schemas.openxmlformats.org/officeDocument/2006/relationships/slideLayout" Target="../slideLayouts/slideLayout71.xml"/><Relationship Id="rId10" Type="http://schemas.openxmlformats.org/officeDocument/2006/relationships/slideLayout" Target="../slideLayouts/slideLayout7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9354824" y="6324333"/>
            <a:ext cx="2846282" cy="365125"/>
          </a:xfrm>
          <a:prstGeom prst="rect">
            <a:avLst/>
          </a:prstGeom>
        </p:spPr>
        <p:txBody>
          <a:bodyPr vert="horz" lIns="91440" tIns="45720" rIns="91440" bIns="45720" rtlCol="0" anchor="ctr"/>
          <a:lstStyle>
            <a:lvl1pPr algn="r">
              <a:defRPr sz="800">
                <a:solidFill>
                  <a:srgbClr val="A6A7A6"/>
                </a:solidFill>
              </a:defRPr>
            </a:lvl1pPr>
          </a:lstStyle>
          <a:p>
            <a:fld id="{3D239030-1781-5348-AAF9-15B502439A8D}" type="slidenum">
              <a:rPr lang="en-US"/>
              <a:pPr/>
              <a:t>‹#›</a:t>
            </a:fld>
            <a:endParaRPr lang="en-US"/>
          </a:p>
        </p:txBody>
      </p:sp>
      <p:sp>
        <p:nvSpPr>
          <p:cNvPr id="2" name="Title Placeholder 1"/>
          <p:cNvSpPr>
            <a:spLocks noGrp="1"/>
          </p:cNvSpPr>
          <p:nvPr>
            <p:ph type="title"/>
          </p:nvPr>
        </p:nvSpPr>
        <p:spPr>
          <a:xfrm>
            <a:off x="722761" y="757289"/>
            <a:ext cx="10000778" cy="776085"/>
          </a:xfrm>
          <a:prstGeom prst="rect">
            <a:avLst/>
          </a:prstGeom>
        </p:spPr>
        <p:txBody>
          <a:bodyPr vert="horz" lIns="91440" tIns="0" rIns="91440" bIns="45720" rtlCol="0" anchor="t">
            <a:noAutofit/>
          </a:bodyPr>
          <a:lstStyle/>
          <a:p>
            <a:r>
              <a:rPr lang="nl-NL" smtClean="0"/>
              <a:t>Klik om de stijl te bewerken</a:t>
            </a:r>
            <a:endParaRPr lang="en-US"/>
          </a:p>
        </p:txBody>
      </p:sp>
      <p:sp>
        <p:nvSpPr>
          <p:cNvPr id="3" name="Text Placeholder 2"/>
          <p:cNvSpPr>
            <a:spLocks noGrp="1"/>
          </p:cNvSpPr>
          <p:nvPr>
            <p:ph type="body" idx="1"/>
          </p:nvPr>
        </p:nvSpPr>
        <p:spPr>
          <a:xfrm>
            <a:off x="1318780" y="1721387"/>
            <a:ext cx="9955585" cy="4485738"/>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Date Placeholder 3"/>
          <p:cNvSpPr>
            <a:spLocks noGrp="1"/>
          </p:cNvSpPr>
          <p:nvPr>
            <p:ph type="dt" sz="half" idx="2"/>
          </p:nvPr>
        </p:nvSpPr>
        <p:spPr>
          <a:xfrm>
            <a:off x="9118928" y="238125"/>
            <a:ext cx="2846282" cy="365125"/>
          </a:xfrm>
          <a:prstGeom prst="rect">
            <a:avLst/>
          </a:prstGeom>
        </p:spPr>
        <p:txBody>
          <a:bodyPr vert="horz" lIns="91440" tIns="45720" rIns="91440" bIns="45720" rtlCol="0" anchor="t"/>
          <a:lstStyle>
            <a:lvl1pPr algn="r">
              <a:defRPr sz="800">
                <a:solidFill>
                  <a:schemeClr val="accent6"/>
                </a:solidFill>
              </a:defRPr>
            </a:lvl1pPr>
          </a:lstStyle>
          <a:p>
            <a:r>
              <a:rPr lang="en-US" smtClean="0"/>
              <a:t>8 September 2015</a:t>
            </a:r>
            <a:endParaRPr lang="en-US"/>
          </a:p>
        </p:txBody>
      </p:sp>
      <p:sp>
        <p:nvSpPr>
          <p:cNvPr id="5" name="Footer Placeholder 4"/>
          <p:cNvSpPr>
            <a:spLocks noGrp="1"/>
          </p:cNvSpPr>
          <p:nvPr>
            <p:ph type="ftr" sz="quarter" idx="3"/>
          </p:nvPr>
        </p:nvSpPr>
        <p:spPr>
          <a:xfrm>
            <a:off x="336150" y="176829"/>
            <a:ext cx="7187121" cy="365125"/>
          </a:xfrm>
          <a:prstGeom prst="rect">
            <a:avLst/>
          </a:prstGeom>
        </p:spPr>
        <p:txBody>
          <a:bodyPr vert="horz" lIns="91440" tIns="45720" rIns="91440" bIns="45720" rtlCol="0" anchor="ctr"/>
          <a:lstStyle>
            <a:lvl1pPr algn="l">
              <a:defRPr sz="1000">
                <a:solidFill>
                  <a:schemeClr val="tx2"/>
                </a:solidFill>
              </a:defRPr>
            </a:lvl1pPr>
          </a:lstStyle>
          <a:p>
            <a:r>
              <a:rPr lang="en-US" smtClean="0"/>
              <a:t>Meetup DDE - Refactoring a Monolith to Microservices – v3</a:t>
            </a:r>
            <a:endParaRPr lang="en-US"/>
          </a:p>
        </p:txBody>
      </p:sp>
      <p:sp>
        <p:nvSpPr>
          <p:cNvPr id="14" name="Rectangle 13"/>
          <p:cNvSpPr/>
          <p:nvPr/>
        </p:nvSpPr>
        <p:spPr>
          <a:xfrm rot="5400000">
            <a:off x="-3999076" y="3115305"/>
            <a:ext cx="6850573" cy="619963"/>
          </a:xfrm>
          <a:prstGeom prst="rect">
            <a:avLst/>
          </a:prstGeom>
          <a:solidFill>
            <a:schemeClr val="bg2"/>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l"/>
            <a:r>
              <a:rPr lang="en-US" sz="3000">
                <a:solidFill>
                  <a:schemeClr val="bg1"/>
                </a:solidFill>
                <a:latin typeface="+mn-lt"/>
              </a:rPr>
              <a:t>Xebia Nova Identity | </a:t>
            </a:r>
            <a:r>
              <a:rPr lang="en-US" sz="3000" b="0">
                <a:solidFill>
                  <a:schemeClr val="bg1"/>
                </a:solidFill>
                <a:latin typeface="+mn-lt"/>
              </a:rPr>
              <a:t>2015-02</a:t>
            </a:r>
          </a:p>
        </p:txBody>
      </p:sp>
      <p:pic>
        <p:nvPicPr>
          <p:cNvPr id="10" name="Picture 9"/>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72777" y="6297613"/>
            <a:ext cx="1243458" cy="410837"/>
          </a:xfrm>
          <a:prstGeom prst="rect">
            <a:avLst/>
          </a:prstGeom>
        </p:spPr>
      </p:pic>
    </p:spTree>
    <p:extLst>
      <p:ext uri="{BB962C8B-B14F-4D97-AF65-F5344CB8AC3E}">
        <p14:creationId xmlns:p14="http://schemas.microsoft.com/office/powerpoint/2010/main" val="398936170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p:hf hdr="0"/>
  <p:txStyles>
    <p:titleStyle>
      <a:lvl1pPr algn="l" defTabSz="457200" rtl="0" eaLnBrk="1" latinLnBrk="0" hangingPunct="1">
        <a:spcBef>
          <a:spcPct val="0"/>
        </a:spcBef>
        <a:buNone/>
        <a:defRPr sz="4800" kern="1200">
          <a:solidFill>
            <a:schemeClr val="tx2"/>
          </a:solidFill>
          <a:latin typeface="+mj-lt"/>
          <a:ea typeface="+mj-ea"/>
          <a:cs typeface="+mj-cs"/>
        </a:defRPr>
      </a:lvl1pPr>
    </p:titleStyle>
    <p:bodyStyle>
      <a:lvl1pPr marL="468000" indent="-468000" algn="l" defTabSz="457200" rtl="0" eaLnBrk="1" latinLnBrk="0" hangingPunct="1">
        <a:spcBef>
          <a:spcPts val="600"/>
        </a:spcBef>
        <a:buSzPct val="100000"/>
        <a:buFontTx/>
        <a:buBlip>
          <a:blip r:embed="rId14"/>
        </a:buBlip>
        <a:defRPr sz="2800" kern="1200">
          <a:solidFill>
            <a:schemeClr val="tx2"/>
          </a:solidFill>
          <a:latin typeface="+mn-lt"/>
          <a:ea typeface="+mn-ea"/>
          <a:cs typeface="+mn-cs"/>
        </a:defRPr>
      </a:lvl1pPr>
      <a:lvl2pPr marL="756000" indent="-324000" algn="l" defTabSz="457200" rtl="0" eaLnBrk="1" latinLnBrk="0" hangingPunct="1">
        <a:spcBef>
          <a:spcPts val="0"/>
        </a:spcBef>
        <a:buFont typeface="Lucida Grande"/>
        <a:buChar char="­"/>
        <a:defRPr sz="2400" kern="1200" baseline="0">
          <a:solidFill>
            <a:schemeClr val="tx2"/>
          </a:solidFill>
          <a:latin typeface="+mn-lt"/>
          <a:ea typeface="+mn-ea"/>
          <a:cs typeface="+mn-cs"/>
        </a:defRPr>
      </a:lvl2pPr>
      <a:lvl3pPr marL="1098000" indent="-288000" algn="l" defTabSz="457200" rtl="0" eaLnBrk="1" latinLnBrk="0" hangingPunct="1">
        <a:spcBef>
          <a:spcPts val="0"/>
        </a:spcBef>
        <a:buFont typeface="Lucida Grande"/>
        <a:buChar char="­"/>
        <a:defRPr sz="2400" kern="1200">
          <a:solidFill>
            <a:schemeClr val="tx2"/>
          </a:solidFill>
          <a:latin typeface="+mn-lt"/>
          <a:ea typeface="+mn-ea"/>
          <a:cs typeface="+mn-cs"/>
        </a:defRPr>
      </a:lvl3pPr>
      <a:lvl4pPr marL="1422000" indent="-252000" algn="l" defTabSz="457200" rtl="0" eaLnBrk="1" latinLnBrk="0" hangingPunct="1">
        <a:spcBef>
          <a:spcPts val="0"/>
        </a:spcBef>
        <a:buFont typeface="Lucida Grande"/>
        <a:buChar char="­"/>
        <a:defRPr sz="2000" kern="1200">
          <a:solidFill>
            <a:schemeClr val="tx2"/>
          </a:solidFill>
          <a:latin typeface="+mn-lt"/>
          <a:ea typeface="+mn-ea"/>
          <a:cs typeface="+mn-cs"/>
        </a:defRPr>
      </a:lvl4pPr>
      <a:lvl5pPr marL="1710000" indent="-252000" algn="l" defTabSz="457200" rtl="0" eaLnBrk="1" latinLnBrk="0" hangingPunct="1">
        <a:spcBef>
          <a:spcPts val="0"/>
        </a:spcBef>
        <a:buFont typeface="Lucida Grande"/>
        <a:buChar char="­"/>
        <a:defRPr sz="2000" kern="1200">
          <a:solidFill>
            <a:schemeClr val="tx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9354824" y="6324333"/>
            <a:ext cx="2846282" cy="365125"/>
          </a:xfrm>
          <a:prstGeom prst="rect">
            <a:avLst/>
          </a:prstGeom>
        </p:spPr>
        <p:txBody>
          <a:bodyPr vert="horz" lIns="91440" tIns="45720" rIns="91440" bIns="45720" rtlCol="0" anchor="ctr"/>
          <a:lstStyle>
            <a:lvl1pPr algn="r">
              <a:defRPr sz="800">
                <a:solidFill>
                  <a:srgbClr val="A6A7A6"/>
                </a:solidFill>
              </a:defRPr>
            </a:lvl1pPr>
          </a:lstStyle>
          <a:p>
            <a:fld id="{3D239030-1781-5348-AAF9-15B502439A8D}" type="slidenum">
              <a:rPr lang="en-US"/>
              <a:pPr/>
              <a:t>‹#›</a:t>
            </a:fld>
            <a:endParaRPr lang="en-US"/>
          </a:p>
        </p:txBody>
      </p:sp>
      <p:sp>
        <p:nvSpPr>
          <p:cNvPr id="2" name="Title Placeholder 1"/>
          <p:cNvSpPr>
            <a:spLocks noGrp="1"/>
          </p:cNvSpPr>
          <p:nvPr>
            <p:ph type="title"/>
          </p:nvPr>
        </p:nvSpPr>
        <p:spPr>
          <a:xfrm>
            <a:off x="722761" y="749148"/>
            <a:ext cx="10000778" cy="776085"/>
          </a:xfrm>
          <a:prstGeom prst="rect">
            <a:avLst/>
          </a:prstGeom>
        </p:spPr>
        <p:txBody>
          <a:bodyPr vert="horz" lIns="91440" tIns="0" rIns="91440" bIns="45720" rtlCol="0" anchor="t">
            <a:noAutofit/>
          </a:bodyPr>
          <a:lstStyle/>
          <a:p>
            <a:r>
              <a:rPr lang="nl-NL" smtClean="0"/>
              <a:t>Klik om de stijl te bewerken</a:t>
            </a:r>
            <a:endParaRPr lang="en-US"/>
          </a:p>
        </p:txBody>
      </p:sp>
      <p:sp>
        <p:nvSpPr>
          <p:cNvPr id="3" name="Text Placeholder 2"/>
          <p:cNvSpPr>
            <a:spLocks noGrp="1"/>
          </p:cNvSpPr>
          <p:nvPr>
            <p:ph type="body" idx="1"/>
          </p:nvPr>
        </p:nvSpPr>
        <p:spPr>
          <a:xfrm>
            <a:off x="1318780" y="1721387"/>
            <a:ext cx="9955585" cy="4485738"/>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Date Placeholder 3"/>
          <p:cNvSpPr>
            <a:spLocks noGrp="1"/>
          </p:cNvSpPr>
          <p:nvPr>
            <p:ph type="dt" sz="half" idx="2"/>
          </p:nvPr>
        </p:nvSpPr>
        <p:spPr>
          <a:xfrm>
            <a:off x="9118928" y="238125"/>
            <a:ext cx="2846282" cy="365125"/>
          </a:xfrm>
          <a:prstGeom prst="rect">
            <a:avLst/>
          </a:prstGeom>
        </p:spPr>
        <p:txBody>
          <a:bodyPr vert="horz" lIns="91440" tIns="45720" rIns="91440" bIns="45720" rtlCol="0" anchor="t"/>
          <a:lstStyle>
            <a:lvl1pPr algn="r">
              <a:defRPr sz="800">
                <a:solidFill>
                  <a:schemeClr val="accent6"/>
                </a:solidFill>
              </a:defRPr>
            </a:lvl1pPr>
          </a:lstStyle>
          <a:p>
            <a:r>
              <a:rPr lang="en-US" smtClean="0"/>
              <a:t>8 September 2015</a:t>
            </a:r>
            <a:endParaRPr lang="en-US"/>
          </a:p>
        </p:txBody>
      </p:sp>
      <p:sp>
        <p:nvSpPr>
          <p:cNvPr id="5" name="Footer Placeholder 4"/>
          <p:cNvSpPr>
            <a:spLocks noGrp="1"/>
          </p:cNvSpPr>
          <p:nvPr>
            <p:ph type="ftr" sz="quarter" idx="3"/>
          </p:nvPr>
        </p:nvSpPr>
        <p:spPr>
          <a:xfrm>
            <a:off x="336150" y="176829"/>
            <a:ext cx="7187121" cy="365125"/>
          </a:xfrm>
          <a:prstGeom prst="rect">
            <a:avLst/>
          </a:prstGeom>
        </p:spPr>
        <p:txBody>
          <a:bodyPr vert="horz" lIns="91440" tIns="45720" rIns="91440" bIns="45720" rtlCol="0" anchor="ctr"/>
          <a:lstStyle>
            <a:lvl1pPr algn="l">
              <a:defRPr sz="1000">
                <a:solidFill>
                  <a:schemeClr val="accent3"/>
                </a:solidFill>
              </a:defRPr>
            </a:lvl1pPr>
          </a:lstStyle>
          <a:p>
            <a:r>
              <a:rPr lang="en-US" smtClean="0"/>
              <a:t>Meetup DDE - Refactoring a Monolith to Microservices – v3</a:t>
            </a:r>
            <a:endParaRPr lang="en-US"/>
          </a:p>
        </p:txBody>
      </p:sp>
      <p:sp>
        <p:nvSpPr>
          <p:cNvPr id="14" name="Rectangle 13"/>
          <p:cNvSpPr/>
          <p:nvPr/>
        </p:nvSpPr>
        <p:spPr>
          <a:xfrm rot="5400000">
            <a:off x="-3917818" y="3115306"/>
            <a:ext cx="6850573" cy="619964"/>
          </a:xfrm>
          <a:prstGeom prst="rect">
            <a:avLst/>
          </a:pr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l"/>
            <a:r>
              <a:rPr lang="en-US" sz="3000">
                <a:solidFill>
                  <a:schemeClr val="tx1"/>
                </a:solidFill>
                <a:latin typeface="+mn-lt"/>
              </a:rPr>
              <a:t>Xebia Nova Identity | </a:t>
            </a:r>
            <a:r>
              <a:rPr lang="en-US" sz="3000" b="0">
                <a:solidFill>
                  <a:schemeClr val="tx1"/>
                </a:solidFill>
                <a:latin typeface="+mn-lt"/>
              </a:rPr>
              <a:t>2015-02</a:t>
            </a:r>
          </a:p>
        </p:txBody>
      </p:sp>
      <p:pic>
        <p:nvPicPr>
          <p:cNvPr id="9" name="Picture 8" descr="Xebia_logo_PPT_Purple_Def.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2777" y="6297613"/>
            <a:ext cx="1241686" cy="418565"/>
          </a:xfrm>
          <a:prstGeom prst="rect">
            <a:avLst/>
          </a:prstGeom>
        </p:spPr>
      </p:pic>
    </p:spTree>
    <p:extLst>
      <p:ext uri="{BB962C8B-B14F-4D97-AF65-F5344CB8AC3E}">
        <p14:creationId xmlns:p14="http://schemas.microsoft.com/office/powerpoint/2010/main" val="2261931647"/>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850" r:id="rId13"/>
  </p:sldLayoutIdLst>
  <p:hf hdr="0"/>
  <p:txStyles>
    <p:titleStyle>
      <a:lvl1pPr algn="l" defTabSz="457200" rtl="0" eaLnBrk="1" latinLnBrk="0" hangingPunct="1">
        <a:spcBef>
          <a:spcPct val="0"/>
        </a:spcBef>
        <a:buNone/>
        <a:defRPr sz="4800" kern="1200">
          <a:solidFill>
            <a:schemeClr val="tx1"/>
          </a:solidFill>
          <a:latin typeface="+mj-lt"/>
          <a:ea typeface="+mj-ea"/>
          <a:cs typeface="+mj-cs"/>
        </a:defRPr>
      </a:lvl1pPr>
    </p:titleStyle>
    <p:bodyStyle>
      <a:lvl1pPr marL="468000" indent="-468000" algn="l" defTabSz="457200" rtl="0" eaLnBrk="1" latinLnBrk="0" hangingPunct="1">
        <a:spcBef>
          <a:spcPts val="600"/>
        </a:spcBef>
        <a:buSzPct val="100000"/>
        <a:buFontTx/>
        <a:buBlip>
          <a:blip r:embed="rId16"/>
        </a:buBlip>
        <a:defRPr sz="2800" kern="1200">
          <a:solidFill>
            <a:schemeClr val="tx1"/>
          </a:solidFill>
          <a:latin typeface="+mn-lt"/>
          <a:ea typeface="+mn-ea"/>
          <a:cs typeface="+mn-cs"/>
        </a:defRPr>
      </a:lvl1pPr>
      <a:lvl2pPr marL="756000" indent="-324000" algn="l" defTabSz="457200" rtl="0" eaLnBrk="1" latinLnBrk="0" hangingPunct="1">
        <a:spcBef>
          <a:spcPts val="0"/>
        </a:spcBef>
        <a:buFont typeface="Lucida Grande"/>
        <a:buChar char="­"/>
        <a:defRPr sz="2400" kern="1200" baseline="0">
          <a:solidFill>
            <a:schemeClr val="tx1"/>
          </a:solidFill>
          <a:latin typeface="+mn-lt"/>
          <a:ea typeface="+mn-ea"/>
          <a:cs typeface="+mn-cs"/>
        </a:defRPr>
      </a:lvl2pPr>
      <a:lvl3pPr marL="1098000" indent="-288000" algn="l" defTabSz="457200" rtl="0" eaLnBrk="1" latinLnBrk="0" hangingPunct="1">
        <a:spcBef>
          <a:spcPts val="0"/>
        </a:spcBef>
        <a:buFont typeface="Lucida Grande"/>
        <a:buChar char="­"/>
        <a:defRPr sz="2400" kern="1200">
          <a:solidFill>
            <a:schemeClr val="tx1"/>
          </a:solidFill>
          <a:latin typeface="+mn-lt"/>
          <a:ea typeface="+mn-ea"/>
          <a:cs typeface="+mn-cs"/>
        </a:defRPr>
      </a:lvl3pPr>
      <a:lvl4pPr marL="1422000" indent="-252000" algn="l" defTabSz="457200" rtl="0" eaLnBrk="1" latinLnBrk="0" hangingPunct="1">
        <a:spcBef>
          <a:spcPts val="0"/>
        </a:spcBef>
        <a:buFont typeface="Lucida Grande"/>
        <a:buChar char="­"/>
        <a:defRPr sz="2000" kern="1200">
          <a:solidFill>
            <a:schemeClr val="tx1"/>
          </a:solidFill>
          <a:latin typeface="+mn-lt"/>
          <a:ea typeface="+mn-ea"/>
          <a:cs typeface="+mn-cs"/>
        </a:defRPr>
      </a:lvl4pPr>
      <a:lvl5pPr marL="1710000" indent="-252000" algn="l" defTabSz="457200" rtl="0" eaLnBrk="1" latinLnBrk="0" hangingPunct="1">
        <a:spcBef>
          <a:spcPts val="0"/>
        </a:spcBef>
        <a:buFont typeface="Lucida Grande"/>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9354824" y="6324333"/>
            <a:ext cx="2846282" cy="365125"/>
          </a:xfrm>
          <a:prstGeom prst="rect">
            <a:avLst/>
          </a:prstGeom>
        </p:spPr>
        <p:txBody>
          <a:bodyPr vert="horz" lIns="91440" tIns="45720" rIns="91440" bIns="45720" rtlCol="0" anchor="ctr"/>
          <a:lstStyle>
            <a:lvl1pPr algn="r">
              <a:defRPr sz="800">
                <a:solidFill>
                  <a:srgbClr val="A6A7A6"/>
                </a:solidFill>
              </a:defRPr>
            </a:lvl1pPr>
          </a:lstStyle>
          <a:p>
            <a:fld id="{3D239030-1781-5348-AAF9-15B502439A8D}" type="slidenum">
              <a:rPr lang="en-US"/>
              <a:pPr/>
              <a:t>‹#›</a:t>
            </a:fld>
            <a:endParaRPr lang="en-US"/>
          </a:p>
        </p:txBody>
      </p:sp>
      <p:sp>
        <p:nvSpPr>
          <p:cNvPr id="2" name="Title Placeholder 1"/>
          <p:cNvSpPr>
            <a:spLocks noGrp="1"/>
          </p:cNvSpPr>
          <p:nvPr>
            <p:ph type="title"/>
          </p:nvPr>
        </p:nvSpPr>
        <p:spPr>
          <a:xfrm>
            <a:off x="722761" y="749148"/>
            <a:ext cx="10000778" cy="776085"/>
          </a:xfrm>
          <a:prstGeom prst="rect">
            <a:avLst/>
          </a:prstGeom>
        </p:spPr>
        <p:txBody>
          <a:bodyPr vert="horz" lIns="91440" tIns="0" rIns="91440" bIns="45720" rtlCol="0" anchor="t">
            <a:noAutofit/>
          </a:bodyPr>
          <a:lstStyle/>
          <a:p>
            <a:r>
              <a:rPr lang="nl-NL" smtClean="0"/>
              <a:t>Klik om de stijl te bewerken</a:t>
            </a:r>
            <a:endParaRPr lang="en-US"/>
          </a:p>
        </p:txBody>
      </p:sp>
      <p:sp>
        <p:nvSpPr>
          <p:cNvPr id="3" name="Text Placeholder 2"/>
          <p:cNvSpPr>
            <a:spLocks noGrp="1"/>
          </p:cNvSpPr>
          <p:nvPr>
            <p:ph type="body" idx="1"/>
          </p:nvPr>
        </p:nvSpPr>
        <p:spPr>
          <a:xfrm>
            <a:off x="1318780" y="1721387"/>
            <a:ext cx="9955585" cy="4485738"/>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Date Placeholder 3"/>
          <p:cNvSpPr>
            <a:spLocks noGrp="1"/>
          </p:cNvSpPr>
          <p:nvPr>
            <p:ph type="dt" sz="half" idx="2"/>
          </p:nvPr>
        </p:nvSpPr>
        <p:spPr>
          <a:xfrm>
            <a:off x="9118928" y="238125"/>
            <a:ext cx="2846282" cy="365125"/>
          </a:xfrm>
          <a:prstGeom prst="rect">
            <a:avLst/>
          </a:prstGeom>
        </p:spPr>
        <p:txBody>
          <a:bodyPr vert="horz" lIns="91440" tIns="45720" rIns="91440" bIns="45720" rtlCol="0" anchor="t"/>
          <a:lstStyle>
            <a:lvl1pPr algn="r">
              <a:defRPr sz="800">
                <a:solidFill>
                  <a:schemeClr val="accent6"/>
                </a:solidFill>
              </a:defRPr>
            </a:lvl1pPr>
          </a:lstStyle>
          <a:p>
            <a:r>
              <a:rPr lang="en-US" smtClean="0"/>
              <a:t>8 September 2015</a:t>
            </a:r>
            <a:endParaRPr lang="en-US"/>
          </a:p>
        </p:txBody>
      </p:sp>
      <p:sp>
        <p:nvSpPr>
          <p:cNvPr id="5" name="Footer Placeholder 4"/>
          <p:cNvSpPr>
            <a:spLocks noGrp="1"/>
          </p:cNvSpPr>
          <p:nvPr>
            <p:ph type="ftr" sz="quarter" idx="3"/>
          </p:nvPr>
        </p:nvSpPr>
        <p:spPr>
          <a:xfrm>
            <a:off x="336150" y="176829"/>
            <a:ext cx="7187121" cy="365125"/>
          </a:xfrm>
          <a:prstGeom prst="rect">
            <a:avLst/>
          </a:prstGeom>
        </p:spPr>
        <p:txBody>
          <a:bodyPr vert="horz" lIns="91440" tIns="45720" rIns="91440" bIns="45720" rtlCol="0" anchor="ctr"/>
          <a:lstStyle>
            <a:lvl1pPr algn="l">
              <a:defRPr sz="1000">
                <a:solidFill>
                  <a:schemeClr val="accent3"/>
                </a:solidFill>
              </a:defRPr>
            </a:lvl1pPr>
          </a:lstStyle>
          <a:p>
            <a:r>
              <a:rPr lang="en-US" smtClean="0"/>
              <a:t>Meetup DDE - Refactoring a Monolith to Microservices – v3</a:t>
            </a:r>
            <a:endParaRPr lang="en-US"/>
          </a:p>
        </p:txBody>
      </p:sp>
      <p:sp>
        <p:nvSpPr>
          <p:cNvPr id="14" name="Rectangle 13"/>
          <p:cNvSpPr/>
          <p:nvPr/>
        </p:nvSpPr>
        <p:spPr>
          <a:xfrm rot="5400000">
            <a:off x="-3917818" y="3115306"/>
            <a:ext cx="6850573" cy="619964"/>
          </a:xfrm>
          <a:prstGeom prst="rect">
            <a:avLst/>
          </a:pr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l"/>
            <a:r>
              <a:rPr lang="en-US" sz="3000">
                <a:solidFill>
                  <a:schemeClr val="tx1"/>
                </a:solidFill>
                <a:latin typeface="+mn-lt"/>
              </a:rPr>
              <a:t>Xebia Nova Identity | </a:t>
            </a:r>
            <a:r>
              <a:rPr lang="en-US" sz="3000" b="0">
                <a:solidFill>
                  <a:schemeClr val="tx1"/>
                </a:solidFill>
                <a:latin typeface="+mn-lt"/>
              </a:rPr>
              <a:t>2015-02</a:t>
            </a:r>
          </a:p>
        </p:txBody>
      </p:sp>
      <p:pic>
        <p:nvPicPr>
          <p:cNvPr id="9" name="Picture 8" descr="Xebia_logo_PPT_Purple_Def.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2777" y="6297613"/>
            <a:ext cx="1241686" cy="418565"/>
          </a:xfrm>
          <a:prstGeom prst="rect">
            <a:avLst/>
          </a:prstGeom>
        </p:spPr>
      </p:pic>
    </p:spTree>
    <p:extLst>
      <p:ext uri="{BB962C8B-B14F-4D97-AF65-F5344CB8AC3E}">
        <p14:creationId xmlns:p14="http://schemas.microsoft.com/office/powerpoint/2010/main" val="647353695"/>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 id="2147483778" r:id="rId12"/>
    <p:sldLayoutId id="2147483779" r:id="rId13"/>
  </p:sldLayoutIdLst>
  <p:hf hdr="0"/>
  <p:txStyles>
    <p:titleStyle>
      <a:lvl1pPr algn="l" defTabSz="457200" rtl="0" eaLnBrk="1" latinLnBrk="0" hangingPunct="1">
        <a:spcBef>
          <a:spcPct val="0"/>
        </a:spcBef>
        <a:buNone/>
        <a:defRPr sz="4800" kern="1200">
          <a:solidFill>
            <a:schemeClr val="tx1"/>
          </a:solidFill>
          <a:latin typeface="+mj-lt"/>
          <a:ea typeface="+mj-ea"/>
          <a:cs typeface="+mj-cs"/>
        </a:defRPr>
      </a:lvl1pPr>
    </p:titleStyle>
    <p:bodyStyle>
      <a:lvl1pPr marL="468000" indent="-468000" algn="l" defTabSz="457200" rtl="0" eaLnBrk="1" latinLnBrk="0" hangingPunct="1">
        <a:spcBef>
          <a:spcPts val="600"/>
        </a:spcBef>
        <a:buSzPct val="100000"/>
        <a:buFontTx/>
        <a:buBlip>
          <a:blip r:embed="rId16"/>
        </a:buBlip>
        <a:defRPr sz="2800" kern="1200">
          <a:solidFill>
            <a:schemeClr val="tx1"/>
          </a:solidFill>
          <a:latin typeface="+mn-lt"/>
          <a:ea typeface="+mn-ea"/>
          <a:cs typeface="+mn-cs"/>
        </a:defRPr>
      </a:lvl1pPr>
      <a:lvl2pPr marL="756000" indent="-324000" algn="l" defTabSz="457200" rtl="0" eaLnBrk="1" latinLnBrk="0" hangingPunct="1">
        <a:spcBef>
          <a:spcPts val="0"/>
        </a:spcBef>
        <a:buFont typeface="Lucida Grande"/>
        <a:buChar char="­"/>
        <a:defRPr sz="2400" kern="1200" baseline="0">
          <a:solidFill>
            <a:schemeClr val="tx1"/>
          </a:solidFill>
          <a:latin typeface="+mn-lt"/>
          <a:ea typeface="+mn-ea"/>
          <a:cs typeface="+mn-cs"/>
        </a:defRPr>
      </a:lvl2pPr>
      <a:lvl3pPr marL="1098000" indent="-288000" algn="l" defTabSz="457200" rtl="0" eaLnBrk="1" latinLnBrk="0" hangingPunct="1">
        <a:spcBef>
          <a:spcPts val="0"/>
        </a:spcBef>
        <a:buFont typeface="Lucida Grande"/>
        <a:buChar char="­"/>
        <a:defRPr sz="2400" kern="1200">
          <a:solidFill>
            <a:schemeClr val="tx1"/>
          </a:solidFill>
          <a:latin typeface="+mn-lt"/>
          <a:ea typeface="+mn-ea"/>
          <a:cs typeface="+mn-cs"/>
        </a:defRPr>
      </a:lvl3pPr>
      <a:lvl4pPr marL="1422000" indent="-252000" algn="l" defTabSz="457200" rtl="0" eaLnBrk="1" latinLnBrk="0" hangingPunct="1">
        <a:spcBef>
          <a:spcPts val="0"/>
        </a:spcBef>
        <a:buFont typeface="Lucida Grande"/>
        <a:buChar char="­"/>
        <a:defRPr sz="2000" kern="1200">
          <a:solidFill>
            <a:schemeClr val="tx1"/>
          </a:solidFill>
          <a:latin typeface="+mn-lt"/>
          <a:ea typeface="+mn-ea"/>
          <a:cs typeface="+mn-cs"/>
        </a:defRPr>
      </a:lvl4pPr>
      <a:lvl5pPr marL="1710000" indent="-252000" algn="l" defTabSz="457200" rtl="0" eaLnBrk="1" latinLnBrk="0" hangingPunct="1">
        <a:spcBef>
          <a:spcPts val="0"/>
        </a:spcBef>
        <a:buFont typeface="Lucida Grande"/>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9354824" y="6324333"/>
            <a:ext cx="2846282" cy="365125"/>
          </a:xfrm>
          <a:prstGeom prst="rect">
            <a:avLst/>
          </a:prstGeom>
        </p:spPr>
        <p:txBody>
          <a:bodyPr vert="horz" lIns="91440" tIns="45720" rIns="91440" bIns="45720" rtlCol="0" anchor="ctr"/>
          <a:lstStyle>
            <a:lvl1pPr algn="r">
              <a:defRPr sz="800">
                <a:solidFill>
                  <a:srgbClr val="A6A7A6"/>
                </a:solidFill>
              </a:defRPr>
            </a:lvl1pPr>
          </a:lstStyle>
          <a:p>
            <a:fld id="{3D239030-1781-5348-AAF9-15B502439A8D}" type="slidenum">
              <a:rPr lang="en-US"/>
              <a:pPr/>
              <a:t>‹#›</a:t>
            </a:fld>
            <a:endParaRPr lang="en-US"/>
          </a:p>
        </p:txBody>
      </p:sp>
      <p:sp>
        <p:nvSpPr>
          <p:cNvPr id="2" name="Title Placeholder 1"/>
          <p:cNvSpPr>
            <a:spLocks noGrp="1"/>
          </p:cNvSpPr>
          <p:nvPr>
            <p:ph type="title"/>
          </p:nvPr>
        </p:nvSpPr>
        <p:spPr>
          <a:xfrm>
            <a:off x="722761" y="749148"/>
            <a:ext cx="10000778" cy="776085"/>
          </a:xfrm>
          <a:prstGeom prst="rect">
            <a:avLst/>
          </a:prstGeom>
        </p:spPr>
        <p:txBody>
          <a:bodyPr vert="horz" lIns="91440" tIns="0" rIns="91440" bIns="45720" rtlCol="0" anchor="t">
            <a:noAutofit/>
          </a:bodyPr>
          <a:lstStyle/>
          <a:p>
            <a:r>
              <a:rPr lang="nl-NL" smtClean="0"/>
              <a:t>Klik om de stijl te bewerken</a:t>
            </a:r>
            <a:endParaRPr lang="en-US"/>
          </a:p>
        </p:txBody>
      </p:sp>
      <p:sp>
        <p:nvSpPr>
          <p:cNvPr id="3" name="Text Placeholder 2"/>
          <p:cNvSpPr>
            <a:spLocks noGrp="1"/>
          </p:cNvSpPr>
          <p:nvPr>
            <p:ph type="body" idx="1"/>
          </p:nvPr>
        </p:nvSpPr>
        <p:spPr>
          <a:xfrm>
            <a:off x="1318780" y="1721387"/>
            <a:ext cx="9955585" cy="4485738"/>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Date Placeholder 3"/>
          <p:cNvSpPr>
            <a:spLocks noGrp="1"/>
          </p:cNvSpPr>
          <p:nvPr>
            <p:ph type="dt" sz="half" idx="2"/>
          </p:nvPr>
        </p:nvSpPr>
        <p:spPr>
          <a:xfrm>
            <a:off x="9118928" y="238125"/>
            <a:ext cx="2846282" cy="365125"/>
          </a:xfrm>
          <a:prstGeom prst="rect">
            <a:avLst/>
          </a:prstGeom>
        </p:spPr>
        <p:txBody>
          <a:bodyPr vert="horz" lIns="91440" tIns="45720" rIns="91440" bIns="45720" rtlCol="0" anchor="t"/>
          <a:lstStyle>
            <a:lvl1pPr algn="r">
              <a:defRPr sz="800">
                <a:solidFill>
                  <a:schemeClr val="accent6"/>
                </a:solidFill>
              </a:defRPr>
            </a:lvl1pPr>
          </a:lstStyle>
          <a:p>
            <a:r>
              <a:rPr lang="en-US" smtClean="0"/>
              <a:t>8 September 2015</a:t>
            </a:r>
            <a:endParaRPr lang="en-US"/>
          </a:p>
        </p:txBody>
      </p:sp>
      <p:sp>
        <p:nvSpPr>
          <p:cNvPr id="5" name="Footer Placeholder 4"/>
          <p:cNvSpPr>
            <a:spLocks noGrp="1"/>
          </p:cNvSpPr>
          <p:nvPr>
            <p:ph type="ftr" sz="quarter" idx="3"/>
          </p:nvPr>
        </p:nvSpPr>
        <p:spPr>
          <a:xfrm>
            <a:off x="336150" y="176829"/>
            <a:ext cx="7187121" cy="365125"/>
          </a:xfrm>
          <a:prstGeom prst="rect">
            <a:avLst/>
          </a:prstGeom>
        </p:spPr>
        <p:txBody>
          <a:bodyPr vert="horz" lIns="91440" tIns="45720" rIns="91440" bIns="45720" rtlCol="0" anchor="ctr"/>
          <a:lstStyle>
            <a:lvl1pPr algn="l">
              <a:defRPr sz="1000">
                <a:solidFill>
                  <a:schemeClr val="accent3"/>
                </a:solidFill>
              </a:defRPr>
            </a:lvl1pPr>
          </a:lstStyle>
          <a:p>
            <a:r>
              <a:rPr lang="en-US" smtClean="0"/>
              <a:t>Meetup DDE - Refactoring a Monolith to Microservices – v3</a:t>
            </a:r>
            <a:endParaRPr lang="en-US"/>
          </a:p>
        </p:txBody>
      </p:sp>
      <p:sp>
        <p:nvSpPr>
          <p:cNvPr id="14" name="Rectangle 13"/>
          <p:cNvSpPr/>
          <p:nvPr/>
        </p:nvSpPr>
        <p:spPr>
          <a:xfrm rot="5400000">
            <a:off x="-3917818" y="3115306"/>
            <a:ext cx="6850573" cy="619964"/>
          </a:xfrm>
          <a:prstGeom prst="rect">
            <a:avLst/>
          </a:pr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l"/>
            <a:r>
              <a:rPr lang="en-US" sz="3000">
                <a:solidFill>
                  <a:schemeClr val="tx1"/>
                </a:solidFill>
                <a:latin typeface="+mn-lt"/>
              </a:rPr>
              <a:t>Xebia Nova Identity | </a:t>
            </a:r>
            <a:r>
              <a:rPr lang="en-US" sz="3000" b="0">
                <a:solidFill>
                  <a:schemeClr val="tx1"/>
                </a:solidFill>
                <a:latin typeface="+mn-lt"/>
              </a:rPr>
              <a:t>2015-02</a:t>
            </a:r>
          </a:p>
        </p:txBody>
      </p:sp>
      <p:pic>
        <p:nvPicPr>
          <p:cNvPr id="9" name="Picture 8" descr="Xebia_logo_PPT_Purple_Def.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72777" y="6297613"/>
            <a:ext cx="1241686" cy="418565"/>
          </a:xfrm>
          <a:prstGeom prst="rect">
            <a:avLst/>
          </a:prstGeom>
        </p:spPr>
      </p:pic>
    </p:spTree>
    <p:extLst>
      <p:ext uri="{BB962C8B-B14F-4D97-AF65-F5344CB8AC3E}">
        <p14:creationId xmlns:p14="http://schemas.microsoft.com/office/powerpoint/2010/main" val="369883158"/>
      </p:ext>
    </p:extLst>
  </p:cSld>
  <p:clrMap bg1="lt1" tx1="dk1" bg2="lt2" tx2="dk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 id="2147483806" r:id="rId12"/>
  </p:sldLayoutIdLst>
  <p:hf hdr="0"/>
  <p:txStyles>
    <p:titleStyle>
      <a:lvl1pPr algn="l" defTabSz="457200" rtl="0" eaLnBrk="1" latinLnBrk="0" hangingPunct="1">
        <a:spcBef>
          <a:spcPct val="0"/>
        </a:spcBef>
        <a:buNone/>
        <a:defRPr sz="4800" kern="1200">
          <a:solidFill>
            <a:schemeClr val="tx1"/>
          </a:solidFill>
          <a:latin typeface="+mj-lt"/>
          <a:ea typeface="+mj-ea"/>
          <a:cs typeface="+mj-cs"/>
        </a:defRPr>
      </a:lvl1pPr>
    </p:titleStyle>
    <p:bodyStyle>
      <a:lvl1pPr marL="468000" indent="-468000" algn="l" defTabSz="457200" rtl="0" eaLnBrk="1" latinLnBrk="0" hangingPunct="1">
        <a:spcBef>
          <a:spcPts val="600"/>
        </a:spcBef>
        <a:buSzPct val="100000"/>
        <a:buFontTx/>
        <a:buBlip>
          <a:blip r:embed="rId15"/>
        </a:buBlip>
        <a:defRPr sz="2800" kern="1200">
          <a:solidFill>
            <a:schemeClr val="tx1"/>
          </a:solidFill>
          <a:latin typeface="+mn-lt"/>
          <a:ea typeface="+mn-ea"/>
          <a:cs typeface="+mn-cs"/>
        </a:defRPr>
      </a:lvl1pPr>
      <a:lvl2pPr marL="756000" indent="-324000" algn="l" defTabSz="457200" rtl="0" eaLnBrk="1" latinLnBrk="0" hangingPunct="1">
        <a:spcBef>
          <a:spcPts val="0"/>
        </a:spcBef>
        <a:buFont typeface="Lucida Grande"/>
        <a:buChar char="­"/>
        <a:defRPr sz="2400" kern="1200" baseline="0">
          <a:solidFill>
            <a:schemeClr val="tx1"/>
          </a:solidFill>
          <a:latin typeface="+mn-lt"/>
          <a:ea typeface="+mn-ea"/>
          <a:cs typeface="+mn-cs"/>
        </a:defRPr>
      </a:lvl2pPr>
      <a:lvl3pPr marL="1098000" indent="-288000" algn="l" defTabSz="457200" rtl="0" eaLnBrk="1" latinLnBrk="0" hangingPunct="1">
        <a:spcBef>
          <a:spcPts val="0"/>
        </a:spcBef>
        <a:buFont typeface="Lucida Grande"/>
        <a:buChar char="­"/>
        <a:defRPr sz="2400" kern="1200">
          <a:solidFill>
            <a:schemeClr val="tx1"/>
          </a:solidFill>
          <a:latin typeface="+mn-lt"/>
          <a:ea typeface="+mn-ea"/>
          <a:cs typeface="+mn-cs"/>
        </a:defRPr>
      </a:lvl3pPr>
      <a:lvl4pPr marL="1422000" indent="-252000" algn="l" defTabSz="457200" rtl="0" eaLnBrk="1" latinLnBrk="0" hangingPunct="1">
        <a:spcBef>
          <a:spcPts val="0"/>
        </a:spcBef>
        <a:buFont typeface="Lucida Grande"/>
        <a:buChar char="­"/>
        <a:defRPr sz="2000" kern="1200">
          <a:solidFill>
            <a:schemeClr val="tx1"/>
          </a:solidFill>
          <a:latin typeface="+mn-lt"/>
          <a:ea typeface="+mn-ea"/>
          <a:cs typeface="+mn-cs"/>
        </a:defRPr>
      </a:lvl4pPr>
      <a:lvl5pPr marL="1710000" indent="-252000" algn="l" defTabSz="457200" rtl="0" eaLnBrk="1" latinLnBrk="0" hangingPunct="1">
        <a:spcBef>
          <a:spcPts val="0"/>
        </a:spcBef>
        <a:buFont typeface="Lucida Grande"/>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9354824" y="6324333"/>
            <a:ext cx="2846282" cy="365125"/>
          </a:xfrm>
          <a:prstGeom prst="rect">
            <a:avLst/>
          </a:prstGeom>
        </p:spPr>
        <p:txBody>
          <a:bodyPr vert="horz" lIns="91440" tIns="45720" rIns="91440" bIns="45720" rtlCol="0" anchor="ctr"/>
          <a:lstStyle>
            <a:lvl1pPr algn="r">
              <a:defRPr sz="800">
                <a:solidFill>
                  <a:srgbClr val="A6A7A6"/>
                </a:solidFill>
              </a:defRPr>
            </a:lvl1pPr>
          </a:lstStyle>
          <a:p>
            <a:fld id="{3D239030-1781-5348-AAF9-15B502439A8D}" type="slidenum">
              <a:rPr lang="en-US"/>
              <a:pPr/>
              <a:t>‹#›</a:t>
            </a:fld>
            <a:endParaRPr lang="en-US"/>
          </a:p>
        </p:txBody>
      </p:sp>
      <p:sp>
        <p:nvSpPr>
          <p:cNvPr id="2" name="Title Placeholder 1"/>
          <p:cNvSpPr>
            <a:spLocks noGrp="1"/>
          </p:cNvSpPr>
          <p:nvPr>
            <p:ph type="title"/>
          </p:nvPr>
        </p:nvSpPr>
        <p:spPr>
          <a:xfrm>
            <a:off x="722761" y="749148"/>
            <a:ext cx="10000778" cy="776085"/>
          </a:xfrm>
          <a:prstGeom prst="rect">
            <a:avLst/>
          </a:prstGeom>
        </p:spPr>
        <p:txBody>
          <a:bodyPr vert="horz" lIns="91440" tIns="0" rIns="91440" bIns="45720" rtlCol="0" anchor="t">
            <a:noAutofit/>
          </a:bodyPr>
          <a:lstStyle/>
          <a:p>
            <a:r>
              <a:rPr lang="nl-NL" smtClean="0"/>
              <a:t>Klik om de stijl te bewerken</a:t>
            </a:r>
            <a:endParaRPr lang="en-US"/>
          </a:p>
        </p:txBody>
      </p:sp>
      <p:sp>
        <p:nvSpPr>
          <p:cNvPr id="3" name="Text Placeholder 2"/>
          <p:cNvSpPr>
            <a:spLocks noGrp="1"/>
          </p:cNvSpPr>
          <p:nvPr>
            <p:ph type="body" idx="1"/>
          </p:nvPr>
        </p:nvSpPr>
        <p:spPr>
          <a:xfrm>
            <a:off x="1318780" y="1721387"/>
            <a:ext cx="9955585" cy="4485738"/>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Date Placeholder 3"/>
          <p:cNvSpPr>
            <a:spLocks noGrp="1"/>
          </p:cNvSpPr>
          <p:nvPr>
            <p:ph type="dt" sz="half" idx="2"/>
          </p:nvPr>
        </p:nvSpPr>
        <p:spPr>
          <a:xfrm>
            <a:off x="9118928" y="238125"/>
            <a:ext cx="2846282" cy="365125"/>
          </a:xfrm>
          <a:prstGeom prst="rect">
            <a:avLst/>
          </a:prstGeom>
        </p:spPr>
        <p:txBody>
          <a:bodyPr vert="horz" lIns="91440" tIns="45720" rIns="91440" bIns="45720" rtlCol="0" anchor="t"/>
          <a:lstStyle>
            <a:lvl1pPr algn="r">
              <a:defRPr sz="800">
                <a:solidFill>
                  <a:schemeClr val="accent6"/>
                </a:solidFill>
              </a:defRPr>
            </a:lvl1pPr>
          </a:lstStyle>
          <a:p>
            <a:r>
              <a:rPr lang="en-US" smtClean="0"/>
              <a:t>8 September 2015</a:t>
            </a:r>
            <a:endParaRPr lang="en-US"/>
          </a:p>
        </p:txBody>
      </p:sp>
      <p:sp>
        <p:nvSpPr>
          <p:cNvPr id="5" name="Footer Placeholder 4"/>
          <p:cNvSpPr>
            <a:spLocks noGrp="1"/>
          </p:cNvSpPr>
          <p:nvPr>
            <p:ph type="ftr" sz="quarter" idx="3"/>
          </p:nvPr>
        </p:nvSpPr>
        <p:spPr>
          <a:xfrm>
            <a:off x="336150" y="176829"/>
            <a:ext cx="7187121" cy="365125"/>
          </a:xfrm>
          <a:prstGeom prst="rect">
            <a:avLst/>
          </a:prstGeom>
        </p:spPr>
        <p:txBody>
          <a:bodyPr vert="horz" lIns="91440" tIns="45720" rIns="91440" bIns="45720" rtlCol="0" anchor="ctr"/>
          <a:lstStyle>
            <a:lvl1pPr algn="l">
              <a:defRPr sz="1000">
                <a:solidFill>
                  <a:schemeClr val="accent3"/>
                </a:solidFill>
              </a:defRPr>
            </a:lvl1pPr>
          </a:lstStyle>
          <a:p>
            <a:r>
              <a:rPr lang="en-US" smtClean="0"/>
              <a:t>Meetup DDE - Refactoring a Monolith to Microservices – v3</a:t>
            </a:r>
            <a:endParaRPr lang="en-US"/>
          </a:p>
        </p:txBody>
      </p:sp>
      <p:sp>
        <p:nvSpPr>
          <p:cNvPr id="14" name="Rectangle 13"/>
          <p:cNvSpPr/>
          <p:nvPr/>
        </p:nvSpPr>
        <p:spPr>
          <a:xfrm rot="5400000">
            <a:off x="-3917818" y="3115306"/>
            <a:ext cx="6850573" cy="619964"/>
          </a:xfrm>
          <a:prstGeom prst="rect">
            <a:avLst/>
          </a:pr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l"/>
            <a:r>
              <a:rPr lang="en-US" sz="3000">
                <a:solidFill>
                  <a:schemeClr val="tx1"/>
                </a:solidFill>
                <a:latin typeface="+mn-lt"/>
              </a:rPr>
              <a:t>Xebia Nova Identity | </a:t>
            </a:r>
            <a:r>
              <a:rPr lang="en-US" sz="3000" b="0">
                <a:solidFill>
                  <a:schemeClr val="tx1"/>
                </a:solidFill>
                <a:latin typeface="+mn-lt"/>
              </a:rPr>
              <a:t>2015-02</a:t>
            </a:r>
          </a:p>
        </p:txBody>
      </p:sp>
      <p:pic>
        <p:nvPicPr>
          <p:cNvPr id="9" name="Picture 8" descr="Xebia_logo_PPT_Purple_Def.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2777" y="6297613"/>
            <a:ext cx="1241686" cy="418565"/>
          </a:xfrm>
          <a:prstGeom prst="rect">
            <a:avLst/>
          </a:prstGeom>
        </p:spPr>
      </p:pic>
    </p:spTree>
    <p:extLst>
      <p:ext uri="{BB962C8B-B14F-4D97-AF65-F5344CB8AC3E}">
        <p14:creationId xmlns:p14="http://schemas.microsoft.com/office/powerpoint/2010/main" val="647353695"/>
      </p:ext>
    </p:extLst>
  </p:cSld>
  <p:clrMap bg1="lt1" tx1="dk1" bg2="lt2" tx2="dk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Lst>
  <p:hf hdr="0"/>
  <p:txStyles>
    <p:titleStyle>
      <a:lvl1pPr algn="l" defTabSz="457200" rtl="0" eaLnBrk="1" latinLnBrk="0" hangingPunct="1">
        <a:spcBef>
          <a:spcPct val="0"/>
        </a:spcBef>
        <a:buNone/>
        <a:defRPr sz="4800" kern="1200">
          <a:solidFill>
            <a:schemeClr val="tx1"/>
          </a:solidFill>
          <a:latin typeface="+mj-lt"/>
          <a:ea typeface="+mj-ea"/>
          <a:cs typeface="+mj-cs"/>
        </a:defRPr>
      </a:lvl1pPr>
    </p:titleStyle>
    <p:bodyStyle>
      <a:lvl1pPr marL="468000" indent="-468000" algn="l" defTabSz="457200" rtl="0" eaLnBrk="1" latinLnBrk="0" hangingPunct="1">
        <a:spcBef>
          <a:spcPts val="600"/>
        </a:spcBef>
        <a:buSzPct val="100000"/>
        <a:buFontTx/>
        <a:buBlip>
          <a:blip r:embed="rId16"/>
        </a:buBlip>
        <a:defRPr sz="2800" kern="1200">
          <a:solidFill>
            <a:schemeClr val="tx1"/>
          </a:solidFill>
          <a:latin typeface="+mn-lt"/>
          <a:ea typeface="+mn-ea"/>
          <a:cs typeface="+mn-cs"/>
        </a:defRPr>
      </a:lvl1pPr>
      <a:lvl2pPr marL="756000" indent="-324000" algn="l" defTabSz="457200" rtl="0" eaLnBrk="1" latinLnBrk="0" hangingPunct="1">
        <a:spcBef>
          <a:spcPts val="0"/>
        </a:spcBef>
        <a:buFont typeface="Lucida Grande"/>
        <a:buChar char="­"/>
        <a:defRPr sz="2400" kern="1200" baseline="0">
          <a:solidFill>
            <a:schemeClr val="tx1"/>
          </a:solidFill>
          <a:latin typeface="+mn-lt"/>
          <a:ea typeface="+mn-ea"/>
          <a:cs typeface="+mn-cs"/>
        </a:defRPr>
      </a:lvl2pPr>
      <a:lvl3pPr marL="1098000" indent="-288000" algn="l" defTabSz="457200" rtl="0" eaLnBrk="1" latinLnBrk="0" hangingPunct="1">
        <a:spcBef>
          <a:spcPts val="0"/>
        </a:spcBef>
        <a:buFont typeface="Lucida Grande"/>
        <a:buChar char="­"/>
        <a:defRPr sz="2400" kern="1200">
          <a:solidFill>
            <a:schemeClr val="tx1"/>
          </a:solidFill>
          <a:latin typeface="+mn-lt"/>
          <a:ea typeface="+mn-ea"/>
          <a:cs typeface="+mn-cs"/>
        </a:defRPr>
      </a:lvl3pPr>
      <a:lvl4pPr marL="1422000" indent="-252000" algn="l" defTabSz="457200" rtl="0" eaLnBrk="1" latinLnBrk="0" hangingPunct="1">
        <a:spcBef>
          <a:spcPts val="0"/>
        </a:spcBef>
        <a:buFont typeface="Lucida Grande"/>
        <a:buChar char="­"/>
        <a:defRPr sz="2000" kern="1200">
          <a:solidFill>
            <a:schemeClr val="tx1"/>
          </a:solidFill>
          <a:latin typeface="+mn-lt"/>
          <a:ea typeface="+mn-ea"/>
          <a:cs typeface="+mn-cs"/>
        </a:defRPr>
      </a:lvl4pPr>
      <a:lvl5pPr marL="1710000" indent="-252000" algn="l" defTabSz="457200" rtl="0" eaLnBrk="1" latinLnBrk="0" hangingPunct="1">
        <a:spcBef>
          <a:spcPts val="0"/>
        </a:spcBef>
        <a:buFont typeface="Lucida Grande"/>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9354824" y="6324333"/>
            <a:ext cx="2846282" cy="365125"/>
          </a:xfrm>
          <a:prstGeom prst="rect">
            <a:avLst/>
          </a:prstGeom>
        </p:spPr>
        <p:txBody>
          <a:bodyPr vert="horz" lIns="91440" tIns="45720" rIns="91440" bIns="45720" rtlCol="0" anchor="ctr"/>
          <a:lstStyle>
            <a:lvl1pPr algn="r">
              <a:defRPr sz="800">
                <a:solidFill>
                  <a:srgbClr val="A6A7A6"/>
                </a:solidFill>
              </a:defRPr>
            </a:lvl1pPr>
          </a:lstStyle>
          <a:p>
            <a:fld id="{3D239030-1781-5348-AAF9-15B502439A8D}" type="slidenum">
              <a:rPr lang="en-US"/>
              <a:pPr/>
              <a:t>‹#›</a:t>
            </a:fld>
            <a:endParaRPr lang="en-US"/>
          </a:p>
        </p:txBody>
      </p:sp>
      <p:sp>
        <p:nvSpPr>
          <p:cNvPr id="2" name="Title Placeholder 1"/>
          <p:cNvSpPr>
            <a:spLocks noGrp="1"/>
          </p:cNvSpPr>
          <p:nvPr>
            <p:ph type="title"/>
          </p:nvPr>
        </p:nvSpPr>
        <p:spPr>
          <a:xfrm>
            <a:off x="722761" y="749148"/>
            <a:ext cx="10000778" cy="776085"/>
          </a:xfrm>
          <a:prstGeom prst="rect">
            <a:avLst/>
          </a:prstGeom>
        </p:spPr>
        <p:txBody>
          <a:bodyPr vert="horz" lIns="91440" tIns="0" rIns="91440" bIns="45720" rtlCol="0" anchor="t">
            <a:noAutofit/>
          </a:bodyPr>
          <a:lstStyle/>
          <a:p>
            <a:r>
              <a:rPr lang="nl-NL" smtClean="0"/>
              <a:t>Klik om de stijl te bewerken</a:t>
            </a:r>
            <a:endParaRPr lang="en-US"/>
          </a:p>
        </p:txBody>
      </p:sp>
      <p:sp>
        <p:nvSpPr>
          <p:cNvPr id="3" name="Text Placeholder 2"/>
          <p:cNvSpPr>
            <a:spLocks noGrp="1"/>
          </p:cNvSpPr>
          <p:nvPr>
            <p:ph type="body" idx="1"/>
          </p:nvPr>
        </p:nvSpPr>
        <p:spPr>
          <a:xfrm>
            <a:off x="1318780" y="1721387"/>
            <a:ext cx="9955585" cy="4485738"/>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Date Placeholder 3"/>
          <p:cNvSpPr>
            <a:spLocks noGrp="1"/>
          </p:cNvSpPr>
          <p:nvPr>
            <p:ph type="dt" sz="half" idx="2"/>
          </p:nvPr>
        </p:nvSpPr>
        <p:spPr>
          <a:xfrm>
            <a:off x="9118928" y="238125"/>
            <a:ext cx="2846282" cy="365125"/>
          </a:xfrm>
          <a:prstGeom prst="rect">
            <a:avLst/>
          </a:prstGeom>
        </p:spPr>
        <p:txBody>
          <a:bodyPr vert="horz" lIns="91440" tIns="45720" rIns="91440" bIns="45720" rtlCol="0" anchor="t"/>
          <a:lstStyle>
            <a:lvl1pPr algn="r">
              <a:defRPr sz="800">
                <a:solidFill>
                  <a:schemeClr val="accent6"/>
                </a:solidFill>
              </a:defRPr>
            </a:lvl1pPr>
          </a:lstStyle>
          <a:p>
            <a:r>
              <a:rPr lang="en-US" smtClean="0"/>
              <a:t>8 September 2015</a:t>
            </a:r>
            <a:endParaRPr lang="en-US"/>
          </a:p>
        </p:txBody>
      </p:sp>
      <p:sp>
        <p:nvSpPr>
          <p:cNvPr id="5" name="Footer Placeholder 4"/>
          <p:cNvSpPr>
            <a:spLocks noGrp="1"/>
          </p:cNvSpPr>
          <p:nvPr>
            <p:ph type="ftr" sz="quarter" idx="3"/>
          </p:nvPr>
        </p:nvSpPr>
        <p:spPr>
          <a:xfrm>
            <a:off x="336150" y="176829"/>
            <a:ext cx="7187121" cy="365125"/>
          </a:xfrm>
          <a:prstGeom prst="rect">
            <a:avLst/>
          </a:prstGeom>
        </p:spPr>
        <p:txBody>
          <a:bodyPr vert="horz" lIns="91440" tIns="45720" rIns="91440" bIns="45720" rtlCol="0" anchor="ctr"/>
          <a:lstStyle>
            <a:lvl1pPr algn="l">
              <a:defRPr sz="1000">
                <a:solidFill>
                  <a:schemeClr val="accent3"/>
                </a:solidFill>
              </a:defRPr>
            </a:lvl1pPr>
          </a:lstStyle>
          <a:p>
            <a:r>
              <a:rPr lang="en-US" smtClean="0"/>
              <a:t>Meetup DDE - Refactoring a Monolith to Microservices – v3</a:t>
            </a:r>
            <a:endParaRPr lang="en-US"/>
          </a:p>
        </p:txBody>
      </p:sp>
      <p:sp>
        <p:nvSpPr>
          <p:cNvPr id="14" name="Rectangle 13"/>
          <p:cNvSpPr/>
          <p:nvPr/>
        </p:nvSpPr>
        <p:spPr>
          <a:xfrm rot="5400000">
            <a:off x="-3917818" y="3115306"/>
            <a:ext cx="6850573" cy="619964"/>
          </a:xfrm>
          <a:prstGeom prst="rect">
            <a:avLst/>
          </a:pr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l"/>
            <a:r>
              <a:rPr lang="en-US" sz="3000">
                <a:solidFill>
                  <a:schemeClr val="tx1"/>
                </a:solidFill>
                <a:latin typeface="+mn-lt"/>
              </a:rPr>
              <a:t>Xebia Nova Identity | </a:t>
            </a:r>
            <a:r>
              <a:rPr lang="en-US" sz="3000" b="0">
                <a:solidFill>
                  <a:schemeClr val="tx1"/>
                </a:solidFill>
                <a:latin typeface="+mn-lt"/>
              </a:rPr>
              <a:t>2015-02</a:t>
            </a:r>
          </a:p>
        </p:txBody>
      </p:sp>
      <p:pic>
        <p:nvPicPr>
          <p:cNvPr id="9" name="Picture 8" descr="Xebia_logo_PPT_Purple_Def.png"/>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72777" y="6297613"/>
            <a:ext cx="1241686" cy="418565"/>
          </a:xfrm>
          <a:prstGeom prst="rect">
            <a:avLst/>
          </a:prstGeom>
        </p:spPr>
      </p:pic>
    </p:spTree>
    <p:extLst>
      <p:ext uri="{BB962C8B-B14F-4D97-AF65-F5344CB8AC3E}">
        <p14:creationId xmlns:p14="http://schemas.microsoft.com/office/powerpoint/2010/main" val="1126951618"/>
      </p:ext>
    </p:extLst>
  </p:cSld>
  <p:clrMap bg1="lt1" tx1="dk1" bg2="lt2" tx2="dk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 id="2147483846" r:id="rId12"/>
    <p:sldLayoutId id="2147483847" r:id="rId13"/>
    <p:sldLayoutId id="2147483848" r:id="rId14"/>
    <p:sldLayoutId id="2147483849" r:id="rId15"/>
  </p:sldLayoutIdLst>
  <p:hf hdr="0"/>
  <p:txStyles>
    <p:titleStyle>
      <a:lvl1pPr algn="l" defTabSz="457200" rtl="0" eaLnBrk="1" latinLnBrk="0" hangingPunct="1">
        <a:spcBef>
          <a:spcPct val="0"/>
        </a:spcBef>
        <a:buNone/>
        <a:defRPr sz="4800" kern="1200">
          <a:solidFill>
            <a:schemeClr val="tx1"/>
          </a:solidFill>
          <a:latin typeface="+mj-lt"/>
          <a:ea typeface="+mj-ea"/>
          <a:cs typeface="+mj-cs"/>
        </a:defRPr>
      </a:lvl1pPr>
    </p:titleStyle>
    <p:bodyStyle>
      <a:lvl1pPr marL="468000" indent="-468000" algn="l" defTabSz="457200" rtl="0" eaLnBrk="1" latinLnBrk="0" hangingPunct="1">
        <a:spcBef>
          <a:spcPts val="600"/>
        </a:spcBef>
        <a:buSzPct val="100000"/>
        <a:buFontTx/>
        <a:buBlip>
          <a:blip r:embed="rId18"/>
        </a:buBlip>
        <a:defRPr sz="2800" kern="1200">
          <a:solidFill>
            <a:schemeClr val="tx1"/>
          </a:solidFill>
          <a:latin typeface="+mn-lt"/>
          <a:ea typeface="+mn-ea"/>
          <a:cs typeface="+mn-cs"/>
        </a:defRPr>
      </a:lvl1pPr>
      <a:lvl2pPr marL="756000" indent="-324000" algn="l" defTabSz="457200" rtl="0" eaLnBrk="1" latinLnBrk="0" hangingPunct="1">
        <a:spcBef>
          <a:spcPts val="0"/>
        </a:spcBef>
        <a:buFont typeface="Lucida Grande"/>
        <a:buChar char="­"/>
        <a:defRPr sz="2400" kern="1200" baseline="0">
          <a:solidFill>
            <a:schemeClr val="tx1"/>
          </a:solidFill>
          <a:latin typeface="+mn-lt"/>
          <a:ea typeface="+mn-ea"/>
          <a:cs typeface="+mn-cs"/>
        </a:defRPr>
      </a:lvl2pPr>
      <a:lvl3pPr marL="1098000" indent="-288000" algn="l" defTabSz="457200" rtl="0" eaLnBrk="1" latinLnBrk="0" hangingPunct="1">
        <a:spcBef>
          <a:spcPts val="0"/>
        </a:spcBef>
        <a:buFont typeface="Lucida Grande"/>
        <a:buChar char="­"/>
        <a:defRPr sz="2400" kern="1200">
          <a:solidFill>
            <a:schemeClr val="tx1"/>
          </a:solidFill>
          <a:latin typeface="+mn-lt"/>
          <a:ea typeface="+mn-ea"/>
          <a:cs typeface="+mn-cs"/>
        </a:defRPr>
      </a:lvl3pPr>
      <a:lvl4pPr marL="1422000" indent="-252000" algn="l" defTabSz="457200" rtl="0" eaLnBrk="1" latinLnBrk="0" hangingPunct="1">
        <a:spcBef>
          <a:spcPts val="0"/>
        </a:spcBef>
        <a:buFont typeface="Lucida Grande"/>
        <a:buChar char="­"/>
        <a:defRPr sz="2000" kern="1200">
          <a:solidFill>
            <a:schemeClr val="tx1"/>
          </a:solidFill>
          <a:latin typeface="+mn-lt"/>
          <a:ea typeface="+mn-ea"/>
          <a:cs typeface="+mn-cs"/>
        </a:defRPr>
      </a:lvl4pPr>
      <a:lvl5pPr marL="1710000" indent="-252000" algn="l" defTabSz="457200" rtl="0" eaLnBrk="1" latinLnBrk="0" hangingPunct="1">
        <a:spcBef>
          <a:spcPts val="0"/>
        </a:spcBef>
        <a:buFont typeface="Lucida Grande"/>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8.xml"/><Relationship Id="rId3" Type="http://schemas.openxmlformats.org/officeDocument/2006/relationships/image" Target="../media/image22.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xml"/><Relationship Id="rId3" Type="http://schemas.openxmlformats.org/officeDocument/2006/relationships/image" Target="../media/image13.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hyperlink" Target="http://blog.xebia.com/2015/03/18/microservices-coupling-vs-autonomy/" TargetMode="External"/><Relationship Id="rId4" Type="http://schemas.openxmlformats.org/officeDocument/2006/relationships/image" Target="../media/image25.png"/><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Netflix/Hystrix" TargetMode="External"/><Relationship Id="rId4" Type="http://schemas.openxmlformats.org/officeDocument/2006/relationships/image" Target="../media/image26.png"/><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Netflix/Hystrix" TargetMode="External"/><Relationship Id="rId4" Type="http://schemas.openxmlformats.org/officeDocument/2006/relationships/image" Target="../media/image27.png"/><Relationship Id="rId5" Type="http://schemas.openxmlformats.org/officeDocument/2006/relationships/hyperlink" Target="http://bartoszsypytkowski.com/design-patterns-circuit-breaker/" TargetMode="External"/><Relationship Id="rId1" Type="http://schemas.openxmlformats.org/officeDocument/2006/relationships/slideLayout" Target="../slideLayouts/slideLayout2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tiff"/><Relationship Id="rId1" Type="http://schemas.openxmlformats.org/officeDocument/2006/relationships/slideLayout" Target="../slideLayouts/slideLayout3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 Id="rId3" Type="http://schemas.openxmlformats.org/officeDocument/2006/relationships/image" Target="../media/image2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33.xml"/><Relationship Id="rId3"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 Id="rId3" Type="http://schemas.openxmlformats.org/officeDocument/2006/relationships/image" Target="../media/image3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 Id="rId3" Type="http://schemas.openxmlformats.org/officeDocument/2006/relationships/image" Target="../media/image3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 Id="rId3" Type="http://schemas.openxmlformats.org/officeDocument/2006/relationships/image" Target="../media/image3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7.png"/><Relationship Id="rId5" Type="http://schemas.openxmlformats.org/officeDocument/2006/relationships/image" Target="../media/image15.png"/><Relationship Id="rId1" Type="http://schemas.openxmlformats.org/officeDocument/2006/relationships/slideLayout" Target="../slideLayouts/slideLayout3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182356" y="1133593"/>
            <a:ext cx="9662701" cy="4620519"/>
          </a:xfrm>
        </p:spPr>
        <p:txBody>
          <a:bodyPr/>
          <a:lstStyle/>
          <a:p>
            <a:pPr algn="ctr"/>
            <a:r>
              <a:rPr lang="en-US" sz="4800" dirty="0" smtClean="0"/>
              <a:t>Dutch </a:t>
            </a:r>
            <a:r>
              <a:rPr lang="en-US" sz="4800" dirty="0" err="1"/>
              <a:t>Devops</a:t>
            </a:r>
            <a:r>
              <a:rPr lang="en-US" sz="4800" dirty="0"/>
              <a:t> </a:t>
            </a:r>
            <a:r>
              <a:rPr lang="en-US" sz="4800" dirty="0" smtClean="0"/>
              <a:t>Engineers</a:t>
            </a:r>
            <a:br>
              <a:rPr lang="en-US" sz="4800" dirty="0" smtClean="0"/>
            </a:br>
            <a:r>
              <a:rPr lang="en-US" sz="4800" dirty="0" smtClean="0"/>
              <a:t/>
            </a:r>
            <a:br>
              <a:rPr lang="en-US" sz="4800" dirty="0" smtClean="0"/>
            </a:br>
            <a:r>
              <a:rPr lang="en-US" sz="4800" dirty="0" smtClean="0"/>
              <a:t>Refactoring </a:t>
            </a:r>
            <a:r>
              <a:rPr lang="en-US" sz="4800" dirty="0"/>
              <a:t>a </a:t>
            </a:r>
            <a:r>
              <a:rPr lang="en-US" sz="4800" dirty="0" smtClean="0"/>
              <a:t>Monolith to </a:t>
            </a:r>
            <a:r>
              <a:rPr lang="en-US" sz="4800" dirty="0" err="1" smtClean="0"/>
              <a:t>Microservices</a:t>
            </a:r>
            <a:endParaRPr lang="en-US" sz="4800" dirty="0"/>
          </a:p>
        </p:txBody>
      </p:sp>
      <p:sp>
        <p:nvSpPr>
          <p:cNvPr id="4" name="Footer Placeholder 3"/>
          <p:cNvSpPr>
            <a:spLocks noGrp="1"/>
          </p:cNvSpPr>
          <p:nvPr>
            <p:ph type="ftr" sz="quarter" idx="11"/>
          </p:nvPr>
        </p:nvSpPr>
        <p:spPr/>
        <p:txBody>
          <a:bodyPr/>
          <a:lstStyle/>
          <a:p>
            <a:r>
              <a:rPr lang="en-US" dirty="0" err="1" smtClean="0"/>
              <a:t>Meetup</a:t>
            </a:r>
            <a:r>
              <a:rPr lang="en-US" dirty="0" smtClean="0"/>
              <a:t> DDE - Refactoring a Monolith to </a:t>
            </a:r>
            <a:r>
              <a:rPr lang="en-US" dirty="0" err="1" smtClean="0"/>
              <a:t>Microservices</a:t>
            </a:r>
            <a:r>
              <a:rPr lang="en-US" dirty="0" smtClean="0"/>
              <a:t> – v3</a:t>
            </a:r>
            <a:endParaRPr lang="en-US" dirty="0"/>
          </a:p>
        </p:txBody>
      </p:sp>
      <p:sp>
        <p:nvSpPr>
          <p:cNvPr id="5" name="Slide Number Placeholder 4"/>
          <p:cNvSpPr>
            <a:spLocks noGrp="1"/>
          </p:cNvSpPr>
          <p:nvPr>
            <p:ph type="sldNum" sz="quarter" idx="12"/>
          </p:nvPr>
        </p:nvSpPr>
        <p:spPr/>
        <p:txBody>
          <a:bodyPr/>
          <a:lstStyle/>
          <a:p>
            <a:fld id="{3D239030-1781-5348-AAF9-15B502439A8D}" type="slidenum">
              <a:rPr lang="en-US"/>
              <a:t>1</a:t>
            </a:fld>
            <a:endParaRPr lang="en-US"/>
          </a:p>
        </p:txBody>
      </p:sp>
      <p:sp>
        <p:nvSpPr>
          <p:cNvPr id="7" name="Text Placeholder 6"/>
          <p:cNvSpPr>
            <a:spLocks noGrp="1"/>
          </p:cNvSpPr>
          <p:nvPr>
            <p:ph type="body" sz="quarter" idx="13"/>
          </p:nvPr>
        </p:nvSpPr>
        <p:spPr/>
        <p:txBody>
          <a:bodyPr/>
          <a:lstStyle/>
          <a:p>
            <a:r>
              <a:rPr lang="en-US" dirty="0" smtClean="0"/>
              <a:t>Steven </a:t>
            </a:r>
            <a:r>
              <a:rPr lang="en-US" dirty="0" err="1" smtClean="0"/>
              <a:t>Ottenhoff</a:t>
            </a:r>
            <a:r>
              <a:rPr lang="en-US" dirty="0" smtClean="0"/>
              <a:t>, </a:t>
            </a:r>
            <a:r>
              <a:rPr lang="en-US" dirty="0" smtClean="0"/>
              <a:t>Marco van der Linden, Jan </a:t>
            </a:r>
            <a:r>
              <a:rPr lang="en-US" dirty="0" err="1" smtClean="0"/>
              <a:t>Vermeir</a:t>
            </a:r>
            <a:endParaRPr lang="en-US" dirty="0"/>
          </a:p>
        </p:txBody>
      </p:sp>
      <p:sp>
        <p:nvSpPr>
          <p:cNvPr id="2" name="Date Placeholder 1"/>
          <p:cNvSpPr>
            <a:spLocks noGrp="1"/>
          </p:cNvSpPr>
          <p:nvPr>
            <p:ph type="dt" sz="half" idx="10"/>
          </p:nvPr>
        </p:nvSpPr>
        <p:spPr/>
        <p:txBody>
          <a:bodyPr/>
          <a:lstStyle/>
          <a:p>
            <a:r>
              <a:rPr lang="en-US" smtClean="0"/>
              <a:t>8 September 2015</a:t>
            </a:r>
            <a:endParaRPr lang="en-US" dirty="0"/>
          </a:p>
        </p:txBody>
      </p:sp>
      <p:pic>
        <p:nvPicPr>
          <p:cNvPr id="9" name="Picture 8"/>
          <p:cNvPicPr>
            <a:picLocks noChangeAspect="1"/>
          </p:cNvPicPr>
          <p:nvPr/>
        </p:nvPicPr>
        <p:blipFill>
          <a:blip r:embed="rId3"/>
          <a:stretch>
            <a:fillRect/>
          </a:stretch>
        </p:blipFill>
        <p:spPr>
          <a:xfrm>
            <a:off x="8947152" y="4203694"/>
            <a:ext cx="3018058" cy="2485764"/>
          </a:xfrm>
          <a:prstGeom prst="rect">
            <a:avLst/>
          </a:prstGeom>
        </p:spPr>
      </p:pic>
    </p:spTree>
    <p:extLst>
      <p:ext uri="{BB962C8B-B14F-4D97-AF65-F5344CB8AC3E}">
        <p14:creationId xmlns:p14="http://schemas.microsoft.com/office/powerpoint/2010/main" val="19810266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722761" y="749148"/>
            <a:ext cx="10000778" cy="776085"/>
          </a:xfrm>
        </p:spPr>
        <p:txBody>
          <a:bodyPr/>
          <a:lstStyle/>
          <a:p>
            <a:r>
              <a:rPr lang="en-US" dirty="0" smtClean="0"/>
              <a:t>Architectural qualities</a:t>
            </a:r>
            <a:br>
              <a:rPr lang="en-US" dirty="0" smtClean="0"/>
            </a:br>
            <a:r>
              <a:rPr lang="en-US" dirty="0" smtClean="0"/>
              <a:t/>
            </a:r>
            <a:br>
              <a:rPr lang="en-US" dirty="0" smtClean="0"/>
            </a:br>
            <a:r>
              <a:rPr lang="en-US" sz="3600" dirty="0" smtClean="0"/>
              <a:t>Low Coupling</a:t>
            </a:r>
            <a:endParaRPr lang="en-US" sz="3600" dirty="0"/>
          </a:p>
        </p:txBody>
      </p:sp>
      <p:sp>
        <p:nvSpPr>
          <p:cNvPr id="8" name="Content Placeholder 7"/>
          <p:cNvSpPr>
            <a:spLocks noGrp="1"/>
          </p:cNvSpPr>
          <p:nvPr>
            <p:ph idx="1"/>
          </p:nvPr>
        </p:nvSpPr>
        <p:spPr>
          <a:xfrm>
            <a:off x="1304722" y="2919122"/>
            <a:ext cx="9955585" cy="1395300"/>
          </a:xfrm>
        </p:spPr>
        <p:txBody>
          <a:bodyPr>
            <a:normAutofit/>
          </a:bodyPr>
          <a:lstStyle/>
          <a:p>
            <a:pPr marL="0" indent="0">
              <a:buNone/>
            </a:pPr>
            <a:r>
              <a:rPr lang="en-US" dirty="0"/>
              <a:t>Measurement of dependency between two components</a:t>
            </a:r>
          </a:p>
          <a:p>
            <a:pPr lvl="1"/>
            <a:r>
              <a:rPr lang="en-US" dirty="0"/>
              <a:t>Expressed as sensitivity towards propagation of changes and </a:t>
            </a:r>
            <a:r>
              <a:rPr lang="en-US" dirty="0" smtClean="0"/>
              <a:t>errors</a:t>
            </a:r>
            <a:endParaRPr lang="en-US" dirty="0"/>
          </a:p>
          <a:p>
            <a:endParaRPr lang="nl-NL"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nl-NL" smtClean="0"/>
              <a:t>10</a:t>
            </a:fld>
            <a:endParaRPr lang="nl-NL"/>
          </a:p>
        </p:txBody>
      </p:sp>
      <p:sp>
        <p:nvSpPr>
          <p:cNvPr id="9" name="Title 6"/>
          <p:cNvSpPr txBox="1">
            <a:spLocks/>
          </p:cNvSpPr>
          <p:nvPr/>
        </p:nvSpPr>
        <p:spPr>
          <a:xfrm>
            <a:off x="722761" y="4481875"/>
            <a:ext cx="10000778" cy="776085"/>
          </a:xfrm>
          <a:prstGeom prst="rect">
            <a:avLst/>
          </a:prstGeom>
        </p:spPr>
        <p:txBody>
          <a:bodyPr vert="horz" lIns="91440" tIns="0" rIns="91440" bIns="45720" rtlCol="0" anchor="t">
            <a:noAutofit/>
          </a:bodyPr>
          <a:lstStyle>
            <a:lvl1pPr algn="l" defTabSz="457200" rtl="0" eaLnBrk="1" latinLnBrk="0" hangingPunct="1">
              <a:spcBef>
                <a:spcPct val="0"/>
              </a:spcBef>
              <a:buNone/>
              <a:defRPr sz="4800" kern="1200">
                <a:solidFill>
                  <a:schemeClr val="tx1"/>
                </a:solidFill>
                <a:latin typeface="+mj-lt"/>
                <a:ea typeface="+mj-ea"/>
                <a:cs typeface="+mj-cs"/>
              </a:defRPr>
            </a:lvl1pPr>
          </a:lstStyle>
          <a:p>
            <a:r>
              <a:rPr lang="en-US" sz="3600" smtClean="0"/>
              <a:t>High Cohesion</a:t>
            </a:r>
            <a:endParaRPr lang="en-US" sz="3600" dirty="0"/>
          </a:p>
        </p:txBody>
      </p:sp>
      <p:sp>
        <p:nvSpPr>
          <p:cNvPr id="11" name="TextBox 10"/>
          <p:cNvSpPr txBox="1"/>
          <p:nvPr/>
        </p:nvSpPr>
        <p:spPr>
          <a:xfrm>
            <a:off x="1304722" y="5324657"/>
            <a:ext cx="8678046" cy="738664"/>
          </a:xfrm>
          <a:prstGeom prst="rect">
            <a:avLst/>
          </a:prstGeom>
          <a:noFill/>
        </p:spPr>
        <p:txBody>
          <a:bodyPr wrap="square" rtlCol="0">
            <a:spAutoFit/>
          </a:bodyPr>
          <a:lstStyle/>
          <a:p>
            <a:r>
              <a:rPr lang="en-US" sz="2400" i="1" dirty="0" smtClean="0"/>
              <a:t>Degree </a:t>
            </a:r>
            <a:r>
              <a:rPr lang="en-US" sz="2400" i="1" dirty="0"/>
              <a:t>to which parts of </a:t>
            </a:r>
            <a:r>
              <a:rPr lang="en-US" sz="2400" i="1" dirty="0" smtClean="0"/>
              <a:t>a </a:t>
            </a:r>
            <a:r>
              <a:rPr lang="en-US" sz="2400" i="1" dirty="0"/>
              <a:t>module belong together</a:t>
            </a:r>
          </a:p>
          <a:p>
            <a:endParaRPr lang="nl-NL" dirty="0"/>
          </a:p>
        </p:txBody>
      </p:sp>
      <p:sp>
        <p:nvSpPr>
          <p:cNvPr id="12" name="TextBox 11"/>
          <p:cNvSpPr txBox="1"/>
          <p:nvPr/>
        </p:nvSpPr>
        <p:spPr>
          <a:xfrm>
            <a:off x="4666045" y="6080591"/>
            <a:ext cx="6840334" cy="369332"/>
          </a:xfrm>
          <a:prstGeom prst="rect">
            <a:avLst/>
          </a:prstGeom>
          <a:noFill/>
        </p:spPr>
        <p:txBody>
          <a:bodyPr wrap="none" rtlCol="0" anchor="t">
            <a:spAutoFit/>
          </a:bodyPr>
          <a:lstStyle/>
          <a:p>
            <a:r>
              <a:rPr lang="nl-NL" dirty="0" smtClean="0"/>
              <a:t>http</a:t>
            </a:r>
            <a:r>
              <a:rPr lang="nl-NL" dirty="0"/>
              <a:t>://en.wikipedia.org/wiki/Cohesion_%28computer_science%29</a:t>
            </a:r>
            <a:endParaRPr lang="en-US" dirty="0"/>
          </a:p>
        </p:txBody>
      </p:sp>
    </p:spTree>
    <p:extLst>
      <p:ext uri="{BB962C8B-B14F-4D97-AF65-F5344CB8AC3E}">
        <p14:creationId xmlns:p14="http://schemas.microsoft.com/office/powerpoint/2010/main" val="2279923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smtClean="0"/>
              <a:t>Analysis </a:t>
            </a:r>
            <a:r>
              <a:rPr lang="en-GB" dirty="0"/>
              <a:t>techniques</a:t>
            </a:r>
          </a:p>
        </p:txBody>
      </p:sp>
      <p:sp>
        <p:nvSpPr>
          <p:cNvPr id="8" name="Text Placeholder 7"/>
          <p:cNvSpPr>
            <a:spLocks noGrp="1"/>
          </p:cNvSpPr>
          <p:nvPr>
            <p:ph type="body" idx="1"/>
          </p:nvPr>
        </p:nvSpPr>
        <p:spPr/>
        <p:txBody>
          <a:bodyPr/>
          <a:lstStyle/>
          <a:p>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11</a:t>
            </a:fld>
            <a:endParaRPr lang="en-US"/>
          </a:p>
        </p:txBody>
      </p:sp>
    </p:spTree>
    <p:extLst>
      <p:ext uri="{BB962C8B-B14F-4D97-AF65-F5344CB8AC3E}">
        <p14:creationId xmlns:p14="http://schemas.microsoft.com/office/powerpoint/2010/main" val="9459200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smtClean="0"/>
              <a:t>Finding components through Visualization</a:t>
            </a:r>
            <a:endParaRPr lang="en-GB" dirty="0"/>
          </a:p>
        </p:txBody>
      </p:sp>
      <p:sp>
        <p:nvSpPr>
          <p:cNvPr id="2" name="Text Placeholder 1"/>
          <p:cNvSpPr>
            <a:spLocks noGrp="1"/>
          </p:cNvSpPr>
          <p:nvPr>
            <p:ph type="body" idx="1"/>
          </p:nvPr>
        </p:nvSpPr>
        <p:spPr/>
        <p:txBody>
          <a:bodyPr/>
          <a:lstStyle/>
          <a:p>
            <a:endParaRPr lang="en-GB"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dirty="0" err="1" smtClean="0"/>
              <a:t>Meetup</a:t>
            </a:r>
            <a:r>
              <a:rPr lang="en-US" dirty="0" smtClean="0"/>
              <a:t> DDE - Refactoring a Monolith to </a:t>
            </a:r>
            <a:r>
              <a:rPr lang="en-US" dirty="0" err="1" smtClean="0"/>
              <a:t>Microservices</a:t>
            </a:r>
            <a:r>
              <a:rPr lang="en-US" dirty="0" smtClean="0"/>
              <a:t> – v3</a:t>
            </a:r>
          </a:p>
        </p:txBody>
      </p:sp>
      <p:sp>
        <p:nvSpPr>
          <p:cNvPr id="6" name="Slide Number Placeholder 5"/>
          <p:cNvSpPr>
            <a:spLocks noGrp="1"/>
          </p:cNvSpPr>
          <p:nvPr>
            <p:ph type="sldNum" sz="quarter" idx="12"/>
          </p:nvPr>
        </p:nvSpPr>
        <p:spPr/>
        <p:txBody>
          <a:bodyPr/>
          <a:lstStyle/>
          <a:p>
            <a:fld id="{3D239030-1781-5348-AAF9-15B502439A8D}" type="slidenum">
              <a:rPr lang="en-US" smtClean="0"/>
              <a:t>12</a:t>
            </a:fld>
            <a:endParaRPr lang="en-US"/>
          </a:p>
        </p:txBody>
      </p:sp>
    </p:spTree>
    <p:extLst>
      <p:ext uri="{BB962C8B-B14F-4D97-AF65-F5344CB8AC3E}">
        <p14:creationId xmlns:p14="http://schemas.microsoft.com/office/powerpoint/2010/main" val="7633879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dirty="0"/>
          </a:p>
        </p:txBody>
      </p:sp>
      <p:sp>
        <p:nvSpPr>
          <p:cNvPr id="6" name="Slide Number Placeholder 5"/>
          <p:cNvSpPr>
            <a:spLocks noGrp="1"/>
          </p:cNvSpPr>
          <p:nvPr>
            <p:ph type="sldNum" sz="quarter" idx="12"/>
          </p:nvPr>
        </p:nvSpPr>
        <p:spPr/>
        <p:txBody>
          <a:bodyPr/>
          <a:lstStyle/>
          <a:p>
            <a:fld id="{3D239030-1781-5348-AAF9-15B502439A8D}" type="slidenum">
              <a:rPr lang="nl-NL" smtClean="0"/>
              <a:t>13</a:t>
            </a:fld>
            <a:endParaRPr lang="nl-NL"/>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0488" y="603250"/>
            <a:ext cx="6362700" cy="6096000"/>
          </a:xfrm>
          <a:prstGeom prst="rect">
            <a:avLst/>
          </a:prstGeom>
        </p:spPr>
      </p:pic>
      <p:sp>
        <p:nvSpPr>
          <p:cNvPr id="14" name="Title 6"/>
          <p:cNvSpPr>
            <a:spLocks noGrp="1"/>
          </p:cNvSpPr>
          <p:nvPr>
            <p:ph type="title"/>
          </p:nvPr>
        </p:nvSpPr>
        <p:spPr>
          <a:xfrm>
            <a:off x="439426" y="907079"/>
            <a:ext cx="4106816" cy="3561890"/>
          </a:xfrm>
        </p:spPr>
        <p:txBody>
          <a:bodyPr/>
          <a:lstStyle/>
          <a:p>
            <a:r>
              <a:rPr lang="en-US" dirty="0" smtClean="0"/>
              <a:t>How to carve up this dinosaur?</a:t>
            </a:r>
            <a:endParaRPr lang="nl-NL" dirty="0"/>
          </a:p>
        </p:txBody>
      </p:sp>
    </p:spTree>
    <p:extLst>
      <p:ext uri="{BB962C8B-B14F-4D97-AF65-F5344CB8AC3E}">
        <p14:creationId xmlns:p14="http://schemas.microsoft.com/office/powerpoint/2010/main" val="3947255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Event </a:t>
            </a:r>
            <a:r>
              <a:rPr lang="en-US" dirty="0" smtClean="0"/>
              <a:t>storming</a:t>
            </a:r>
            <a:endParaRPr lang="en-US" dirty="0"/>
          </a:p>
        </p:txBody>
      </p:sp>
      <p:sp>
        <p:nvSpPr>
          <p:cNvPr id="8" name="Content Placeholder 7"/>
          <p:cNvSpPr>
            <a:spLocks noGrp="1"/>
          </p:cNvSpPr>
          <p:nvPr>
            <p:ph idx="1"/>
          </p:nvPr>
        </p:nvSpPr>
        <p:spPr/>
        <p:txBody>
          <a:bodyPr vert="horz" lIns="91440" tIns="45720" rIns="91440" bIns="45720" rtlCol="0" anchor="t">
            <a:normAutofit/>
          </a:bodyPr>
          <a:lstStyle/>
          <a:p>
            <a:pPr marL="0" indent="0">
              <a:buNone/>
            </a:pPr>
            <a:r>
              <a:rPr lang="en-US" sz="2400" dirty="0"/>
              <a:t>workshop format for quickly exploring complex business </a:t>
            </a:r>
            <a:r>
              <a:rPr lang="en-US" sz="2400" dirty="0" smtClean="0"/>
              <a:t>domains</a:t>
            </a:r>
          </a:p>
          <a:p>
            <a:pPr>
              <a:buFont typeface="Arial"/>
              <a:buChar char="•"/>
            </a:pPr>
            <a:r>
              <a:rPr lang="en-US" sz="2400" dirty="0" smtClean="0"/>
              <a:t>Identify domain events (orange)</a:t>
            </a:r>
          </a:p>
          <a:p>
            <a:pPr>
              <a:buFont typeface="Arial"/>
              <a:buChar char="•"/>
            </a:pPr>
            <a:r>
              <a:rPr lang="en-US" sz="2400" dirty="0" smtClean="0"/>
              <a:t>Identify commands (blue)</a:t>
            </a:r>
          </a:p>
          <a:p>
            <a:pPr>
              <a:buFont typeface="Arial"/>
              <a:buChar char="•"/>
            </a:pPr>
            <a:r>
              <a:rPr lang="en-US" sz="2400" dirty="0" smtClean="0"/>
              <a:t>Look for aggregates</a:t>
            </a:r>
          </a:p>
          <a:p>
            <a:pPr marL="0" indent="0">
              <a:buNone/>
            </a:pPr>
            <a:endParaRPr lang="en-US" sz="2400" dirty="0" smtClean="0"/>
          </a:p>
          <a:p>
            <a:pPr marL="0" indent="0">
              <a:buNone/>
            </a:pPr>
            <a:r>
              <a:rPr lang="en-US" sz="2400" dirty="0" smtClean="0"/>
              <a:t>Optional</a:t>
            </a:r>
          </a:p>
          <a:p>
            <a:pPr>
              <a:buFont typeface="Arial"/>
              <a:buChar char="•"/>
            </a:pPr>
            <a:r>
              <a:rPr lang="en-US" sz="2400" dirty="0" smtClean="0"/>
              <a:t>Subdomains and contexts</a:t>
            </a:r>
          </a:p>
          <a:p>
            <a:pPr>
              <a:buFont typeface="Arial"/>
              <a:buChar char="•"/>
            </a:pPr>
            <a:r>
              <a:rPr lang="en-US" sz="2400" dirty="0" smtClean="0"/>
              <a:t>User personas</a:t>
            </a:r>
          </a:p>
          <a:p>
            <a:pPr>
              <a:buFont typeface="Arial"/>
              <a:buChar char="•"/>
            </a:pPr>
            <a:r>
              <a:rPr lang="en-US" sz="2400" dirty="0" smtClean="0"/>
              <a:t>Key acceptance tests</a:t>
            </a:r>
          </a:p>
          <a:p>
            <a:pPr>
              <a:buFont typeface="Arial"/>
              <a:buChar char="•"/>
            </a:pPr>
            <a:r>
              <a:rPr lang="en-US" sz="2400" dirty="0" smtClean="0"/>
              <a:t>…</a:t>
            </a:r>
          </a:p>
          <a:p>
            <a:pPr>
              <a:buFont typeface="Arial"/>
              <a:buChar char="•"/>
            </a:pPr>
            <a:endParaRPr lang="en-US" sz="2400" dirty="0" smtClean="0"/>
          </a:p>
          <a:p>
            <a:pPr>
              <a:buFont typeface="Arial"/>
              <a:buChar char="•"/>
            </a:pPr>
            <a:endParaRPr lang="en-US" dirty="0"/>
          </a:p>
          <a:p>
            <a:pPr marL="0" indent="0">
              <a:buNone/>
            </a:pP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a:t>14</a:t>
            </a:fld>
            <a:endParaRPr lang="en-US"/>
          </a:p>
        </p:txBody>
      </p:sp>
      <p:sp>
        <p:nvSpPr>
          <p:cNvPr id="9" name="Text Placeholder 8"/>
          <p:cNvSpPr>
            <a:spLocks noGrp="1"/>
          </p:cNvSpPr>
          <p:nvPr>
            <p:ph type="body" sz="quarter" idx="13"/>
          </p:nvPr>
        </p:nvSpPr>
        <p:spPr>
          <a:xfrm>
            <a:off x="1313111" y="6244880"/>
            <a:ext cx="10661170" cy="349647"/>
          </a:xfrm>
        </p:spPr>
        <p:txBody>
          <a:bodyPr/>
          <a:lstStyle/>
          <a:p>
            <a:r>
              <a:rPr lang="en-US" dirty="0"/>
              <a:t>http://</a:t>
            </a:r>
            <a:r>
              <a:rPr lang="en-US" dirty="0" err="1"/>
              <a:t>ziobrando.blogspot.nl</a:t>
            </a:r>
            <a:r>
              <a:rPr lang="en-US" dirty="0"/>
              <a:t>/2013/11/introducing-event-</a:t>
            </a:r>
            <a:r>
              <a:rPr lang="en-US" dirty="0" err="1"/>
              <a:t>storming.html</a:t>
            </a:r>
            <a:endParaRPr lang="en-US" dirty="0"/>
          </a:p>
          <a:p>
            <a:endParaRPr lang="en-US" dirty="0"/>
          </a:p>
        </p:txBody>
      </p:sp>
      <p:sp>
        <p:nvSpPr>
          <p:cNvPr id="10" name="Text Placeholder 9"/>
          <p:cNvSpPr>
            <a:spLocks noGrp="1"/>
          </p:cNvSpPr>
          <p:nvPr>
            <p:ph type="body" sz="quarter" idx="14"/>
          </p:nvPr>
        </p:nvSpPr>
        <p:spPr/>
        <p:txBody>
          <a:bodyPr/>
          <a:lstStyle/>
          <a:p>
            <a:endParaRPr lang="en-US"/>
          </a:p>
        </p:txBody>
      </p:sp>
      <p:pic>
        <p:nvPicPr>
          <p:cNvPr id="2" name="Picture 1"/>
          <p:cNvPicPr>
            <a:picLocks noChangeAspect="1"/>
          </p:cNvPicPr>
          <p:nvPr/>
        </p:nvPicPr>
        <p:blipFill>
          <a:blip r:embed="rId3"/>
          <a:stretch>
            <a:fillRect/>
          </a:stretch>
        </p:blipFill>
        <p:spPr>
          <a:xfrm>
            <a:off x="5407963" y="2388708"/>
            <a:ext cx="5901092" cy="3119011"/>
          </a:xfrm>
          <a:prstGeom prst="rect">
            <a:avLst/>
          </a:prstGeom>
        </p:spPr>
      </p:pic>
    </p:spTree>
    <p:extLst>
      <p:ext uri="{BB962C8B-B14F-4D97-AF65-F5344CB8AC3E}">
        <p14:creationId xmlns:p14="http://schemas.microsoft.com/office/powerpoint/2010/main" val="41349579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Simple Iterative Process</a:t>
            </a:r>
            <a:endParaRPr lang="en-US" dirty="0"/>
          </a:p>
        </p:txBody>
      </p:sp>
      <p:sp>
        <p:nvSpPr>
          <p:cNvPr id="3" name="Content Placeholder 2"/>
          <p:cNvSpPr>
            <a:spLocks noGrp="1"/>
          </p:cNvSpPr>
          <p:nvPr>
            <p:ph idx="1"/>
          </p:nvPr>
        </p:nvSpPr>
        <p:spPr/>
        <p:txBody>
          <a:bodyPr/>
          <a:lstStyle/>
          <a:p>
            <a:r>
              <a:rPr lang="en-US" dirty="0" smtClean="0"/>
              <a:t>Two </a:t>
            </a:r>
            <a:r>
              <a:rPr lang="en-US" dirty="0"/>
              <a:t>business functions </a:t>
            </a:r>
            <a:r>
              <a:rPr lang="en-US" u="sng" dirty="0"/>
              <a:t>A</a:t>
            </a:r>
            <a:r>
              <a:rPr lang="en-US" dirty="0"/>
              <a:t>, </a:t>
            </a:r>
            <a:r>
              <a:rPr lang="en-US" u="sng" dirty="0"/>
              <a:t>B</a:t>
            </a:r>
            <a:r>
              <a:rPr lang="en-US" dirty="0"/>
              <a:t> are synergistic if and only if, from the business perspective, </a:t>
            </a:r>
            <a:r>
              <a:rPr lang="en-US" u="sng" dirty="0"/>
              <a:t>A</a:t>
            </a:r>
            <a:r>
              <a:rPr lang="en-US" dirty="0"/>
              <a:t> is not useful without </a:t>
            </a:r>
            <a:r>
              <a:rPr lang="en-US" u="sng" dirty="0"/>
              <a:t>B</a:t>
            </a:r>
            <a:r>
              <a:rPr lang="en-US" dirty="0"/>
              <a:t> and </a:t>
            </a:r>
            <a:r>
              <a:rPr lang="en-US" u="sng" dirty="0"/>
              <a:t>B</a:t>
            </a:r>
            <a:r>
              <a:rPr lang="en-US" dirty="0"/>
              <a:t> is not useful without </a:t>
            </a:r>
            <a:r>
              <a:rPr lang="en-US" u="sng" dirty="0" smtClean="0"/>
              <a:t>A</a:t>
            </a:r>
            <a:endParaRPr lang="en-US" dirty="0"/>
          </a:p>
          <a:p>
            <a:r>
              <a:rPr lang="en-US" dirty="0" smtClean="0"/>
              <a:t>Do this for all the functions</a:t>
            </a:r>
          </a:p>
          <a:p>
            <a:endParaRPr lang="en-US" dirty="0"/>
          </a:p>
          <a:p>
            <a:pPr marL="0" indent="0">
              <a:buNone/>
            </a:pPr>
            <a:r>
              <a:rPr lang="en-US" dirty="0" smtClean="0"/>
              <a:t>A partitioning will emerge which can be used to identify contexts</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15</a:t>
            </a:fld>
            <a:endParaRPr lang="en-US"/>
          </a:p>
        </p:txBody>
      </p:sp>
      <p:sp>
        <p:nvSpPr>
          <p:cNvPr id="7" name="Text Placeholder 6"/>
          <p:cNvSpPr>
            <a:spLocks noGrp="1"/>
          </p:cNvSpPr>
          <p:nvPr>
            <p:ph type="body" sz="quarter" idx="13"/>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6476689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a:t>Exercise 1: The “Shop”</a:t>
            </a:r>
          </a:p>
        </p:txBody>
      </p:sp>
      <p:sp>
        <p:nvSpPr>
          <p:cNvPr id="8" name="Text Placeholder 7"/>
          <p:cNvSpPr>
            <a:spLocks noGrp="1"/>
          </p:cNvSpPr>
          <p:nvPr>
            <p:ph type="body" idx="1"/>
          </p:nvPr>
        </p:nvSpPr>
        <p:spPr/>
        <p:txBody>
          <a:bodyPr/>
          <a:lstStyle/>
          <a:p>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16</a:t>
            </a:fld>
            <a:endParaRPr lang="en-US"/>
          </a:p>
        </p:txBody>
      </p:sp>
    </p:spTree>
    <p:extLst>
      <p:ext uri="{BB962C8B-B14F-4D97-AF65-F5344CB8AC3E}">
        <p14:creationId xmlns:p14="http://schemas.microsoft.com/office/powerpoint/2010/main" val="26789566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999573" cy="776085"/>
          </a:xfrm>
        </p:spPr>
        <p:txBody>
          <a:bodyPr/>
          <a:lstStyle/>
          <a:p>
            <a:r>
              <a:rPr lang="en-US" dirty="0" smtClean="0"/>
              <a:t>Customer journey - Order products </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a:t>17</a:t>
            </a:fld>
            <a:endParaRPr lang="en-US"/>
          </a:p>
        </p:txBody>
      </p:sp>
      <p:sp>
        <p:nvSpPr>
          <p:cNvPr id="7" name="Text Placeholder 6"/>
          <p:cNvSpPr>
            <a:spLocks noGrp="1"/>
          </p:cNvSpPr>
          <p:nvPr>
            <p:ph type="body" sz="quarter" idx="13"/>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sp>
        <p:nvSpPr>
          <p:cNvPr id="9" name="Rounded Rectangle 8"/>
          <p:cNvSpPr/>
          <p:nvPr/>
        </p:nvSpPr>
        <p:spPr>
          <a:xfrm>
            <a:off x="1098388" y="2292562"/>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t>Browse catalog</a:t>
            </a:r>
          </a:p>
        </p:txBody>
      </p:sp>
      <p:sp>
        <p:nvSpPr>
          <p:cNvPr id="10" name="Rounded Rectangle 9"/>
          <p:cNvSpPr/>
          <p:nvPr/>
        </p:nvSpPr>
        <p:spPr>
          <a:xfrm>
            <a:off x="2823866" y="2292562"/>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t>Add article to shopping cart</a:t>
            </a:r>
          </a:p>
        </p:txBody>
      </p:sp>
      <p:sp>
        <p:nvSpPr>
          <p:cNvPr id="11" name="Rounded Rectangle 10"/>
          <p:cNvSpPr/>
          <p:nvPr/>
        </p:nvSpPr>
        <p:spPr>
          <a:xfrm>
            <a:off x="4559921" y="2292562"/>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t>Checkout</a:t>
            </a:r>
            <a:br>
              <a:rPr lang="en-US" sz="1600" dirty="0"/>
            </a:br>
            <a:r>
              <a:rPr lang="en-US" sz="1600" dirty="0"/>
              <a:t>(create order)</a:t>
            </a:r>
          </a:p>
        </p:txBody>
      </p:sp>
      <p:sp>
        <p:nvSpPr>
          <p:cNvPr id="12" name="Rounded Rectangle 11"/>
          <p:cNvSpPr/>
          <p:nvPr/>
        </p:nvSpPr>
        <p:spPr>
          <a:xfrm>
            <a:off x="6359479" y="2292562"/>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t>Add </a:t>
            </a:r>
            <a:r>
              <a:rPr lang="en-US" sz="1600" dirty="0" smtClean="0"/>
              <a:t>shipping address </a:t>
            </a:r>
            <a:endParaRPr lang="en-US" sz="1600" dirty="0"/>
          </a:p>
        </p:txBody>
      </p:sp>
      <p:sp>
        <p:nvSpPr>
          <p:cNvPr id="14" name="Rounded Rectangle 13"/>
          <p:cNvSpPr/>
          <p:nvPr/>
        </p:nvSpPr>
        <p:spPr>
          <a:xfrm>
            <a:off x="1098388" y="3583728"/>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Select delivery type</a:t>
            </a:r>
            <a:endParaRPr lang="en-US" sz="1600" dirty="0"/>
          </a:p>
        </p:txBody>
      </p:sp>
      <p:sp>
        <p:nvSpPr>
          <p:cNvPr id="15" name="Rounded Rectangle 14"/>
          <p:cNvSpPr/>
          <p:nvPr/>
        </p:nvSpPr>
        <p:spPr>
          <a:xfrm>
            <a:off x="8088762" y="2292562"/>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Submit Order</a:t>
            </a:r>
            <a:endParaRPr lang="en-US" sz="1600" dirty="0"/>
          </a:p>
        </p:txBody>
      </p:sp>
      <p:sp>
        <p:nvSpPr>
          <p:cNvPr id="17" name="Rounded Rectangle 16"/>
          <p:cNvSpPr/>
          <p:nvPr/>
        </p:nvSpPr>
        <p:spPr>
          <a:xfrm>
            <a:off x="9807462" y="2292562"/>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Perform Payment</a:t>
            </a:r>
            <a:endParaRPr lang="en-US" sz="1600" dirty="0"/>
          </a:p>
        </p:txBody>
      </p:sp>
      <p:sp>
        <p:nvSpPr>
          <p:cNvPr id="18" name="Rounded Rectangle 17"/>
          <p:cNvSpPr/>
          <p:nvPr/>
        </p:nvSpPr>
        <p:spPr>
          <a:xfrm>
            <a:off x="2823866" y="3583728"/>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See delivery date</a:t>
            </a:r>
            <a:endParaRPr lang="en-US" sz="1600" dirty="0"/>
          </a:p>
        </p:txBody>
      </p:sp>
      <p:cxnSp>
        <p:nvCxnSpPr>
          <p:cNvPr id="19" name="Straight Arrow Connector 18"/>
          <p:cNvCxnSpPr>
            <a:stCxn id="9" idx="3"/>
            <a:endCxn id="10" idx="1"/>
          </p:cNvCxnSpPr>
          <p:nvPr/>
        </p:nvCxnSpPr>
        <p:spPr>
          <a:xfrm>
            <a:off x="2599642" y="2797530"/>
            <a:ext cx="22422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10" idx="3"/>
            <a:endCxn id="11" idx="1"/>
          </p:cNvCxnSpPr>
          <p:nvPr/>
        </p:nvCxnSpPr>
        <p:spPr>
          <a:xfrm>
            <a:off x="4325120" y="2797530"/>
            <a:ext cx="234801"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a:stCxn id="11" idx="3"/>
            <a:endCxn id="12" idx="1"/>
          </p:cNvCxnSpPr>
          <p:nvPr/>
        </p:nvCxnSpPr>
        <p:spPr>
          <a:xfrm>
            <a:off x="6061175" y="2797530"/>
            <a:ext cx="29830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12" idx="3"/>
            <a:endCxn id="15" idx="1"/>
          </p:cNvCxnSpPr>
          <p:nvPr/>
        </p:nvCxnSpPr>
        <p:spPr>
          <a:xfrm>
            <a:off x="7860733" y="2797530"/>
            <a:ext cx="228029"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a:stCxn id="15" idx="3"/>
            <a:endCxn id="17" idx="1"/>
          </p:cNvCxnSpPr>
          <p:nvPr/>
        </p:nvCxnSpPr>
        <p:spPr>
          <a:xfrm>
            <a:off x="9590016" y="2797530"/>
            <a:ext cx="217446"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a:stCxn id="17" idx="3"/>
            <a:endCxn id="14" idx="1"/>
          </p:cNvCxnSpPr>
          <p:nvPr/>
        </p:nvCxnSpPr>
        <p:spPr>
          <a:xfrm flipH="1">
            <a:off x="1098388" y="2797530"/>
            <a:ext cx="10210328" cy="1291166"/>
          </a:xfrm>
          <a:prstGeom prst="bentConnector5">
            <a:avLst>
              <a:gd name="adj1" fmla="val -2239"/>
              <a:gd name="adj2" fmla="val 50000"/>
              <a:gd name="adj3" fmla="val 102239"/>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a:stCxn id="14" idx="3"/>
            <a:endCxn id="18" idx="1"/>
          </p:cNvCxnSpPr>
          <p:nvPr/>
        </p:nvCxnSpPr>
        <p:spPr>
          <a:xfrm>
            <a:off x="2599642" y="4088696"/>
            <a:ext cx="22422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4038417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www.cliparthut.com/clip-arts/352/sticky-notes-352179.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79637" y="4010941"/>
            <a:ext cx="3014428" cy="206380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a:xfrm>
            <a:off x="314421" y="296055"/>
            <a:ext cx="11650789" cy="776085"/>
          </a:xfrm>
        </p:spPr>
        <p:txBody>
          <a:bodyPr/>
          <a:lstStyle/>
          <a:p>
            <a:r>
              <a:rPr lang="en-GB" dirty="0" smtClean="0"/>
              <a:t>Exercise – break up the monolith</a:t>
            </a:r>
            <a:endParaRPr lang="en-GB" dirty="0"/>
          </a:p>
        </p:txBody>
      </p:sp>
      <p:sp>
        <p:nvSpPr>
          <p:cNvPr id="3" name="Content Placeholder 2"/>
          <p:cNvSpPr>
            <a:spLocks noGrp="1"/>
          </p:cNvSpPr>
          <p:nvPr>
            <p:ph idx="1"/>
          </p:nvPr>
        </p:nvSpPr>
        <p:spPr/>
        <p:txBody>
          <a:bodyPr vert="horz" lIns="91440" tIns="45720" rIns="91440" bIns="45720" rtlCol="0" anchor="t">
            <a:normAutofit/>
          </a:bodyPr>
          <a:lstStyle/>
          <a:p>
            <a:pPr marL="0" indent="0">
              <a:buNone/>
            </a:pPr>
            <a:r>
              <a:rPr lang="en-GB" dirty="0"/>
              <a:t>Goal of this exercise is to find out how a monolith can be broken up.</a:t>
            </a:r>
          </a:p>
          <a:p>
            <a:pPr marL="0" indent="0">
              <a:buNone/>
            </a:pPr>
            <a:endParaRPr lang="en-GB" dirty="0"/>
          </a:p>
          <a:p>
            <a:r>
              <a:rPr lang="en-GB" dirty="0" smtClean="0"/>
              <a:t>Form groups</a:t>
            </a:r>
          </a:p>
          <a:p>
            <a:r>
              <a:rPr lang="en-GB" dirty="0" smtClean="0"/>
              <a:t>Take </a:t>
            </a:r>
            <a:r>
              <a:rPr lang="en-GB" dirty="0"/>
              <a:t>15 minutes and </a:t>
            </a:r>
            <a:r>
              <a:rPr lang="en-GB" dirty="0" smtClean="0"/>
              <a:t>group the functions to identify services and their boundaries</a:t>
            </a:r>
          </a:p>
          <a:p>
            <a:r>
              <a:rPr lang="en-GB" dirty="0" smtClean="0"/>
              <a:t>What additional business functions can you think of ?</a:t>
            </a:r>
            <a:endParaRPr lang="en-GB" dirty="0"/>
          </a:p>
          <a:p>
            <a:pPr>
              <a:buFont typeface="Arial" panose="020B0604020202020204" pitchFamily="34" charset="0"/>
              <a:buChar char="•"/>
            </a:pPr>
            <a:endParaRPr lang="en-GB" dirty="0"/>
          </a:p>
          <a:p>
            <a:pPr marL="0" indent="0">
              <a:buNone/>
            </a:pPr>
            <a:endParaRPr lang="en-GB"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18</a:t>
            </a:fld>
            <a:endParaRPr lang="en-US"/>
          </a:p>
        </p:txBody>
      </p:sp>
      <p:sp>
        <p:nvSpPr>
          <p:cNvPr id="7" name="Text Placeholder 6"/>
          <p:cNvSpPr>
            <a:spLocks noGrp="1"/>
          </p:cNvSpPr>
          <p:nvPr>
            <p:ph type="body" sz="quarter" idx="13"/>
          </p:nvPr>
        </p:nvSpPr>
        <p:spPr/>
        <p:txBody>
          <a:bodyPr/>
          <a:lstStyle/>
          <a:p>
            <a:endParaRPr lang="en-GB" dirty="0"/>
          </a:p>
        </p:txBody>
      </p:sp>
      <p:sp>
        <p:nvSpPr>
          <p:cNvPr id="8" name="Text Placeholder 7"/>
          <p:cNvSpPr>
            <a:spLocks noGrp="1"/>
          </p:cNvSpPr>
          <p:nvPr>
            <p:ph type="body" sz="quarter" idx="14"/>
          </p:nvPr>
        </p:nvSpPr>
        <p:spPr/>
        <p:txBody>
          <a:bodyPr/>
          <a:lstStyle/>
          <a:p>
            <a:endParaRPr lang="en-GB"/>
          </a:p>
        </p:txBody>
      </p:sp>
    </p:spTree>
    <p:extLst>
      <p:ext uri="{BB962C8B-B14F-4D97-AF65-F5344CB8AC3E}">
        <p14:creationId xmlns:p14="http://schemas.microsoft.com/office/powerpoint/2010/main" val="1041522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4421" y="296055"/>
            <a:ext cx="10999573" cy="776085"/>
          </a:xfrm>
        </p:spPr>
        <p:txBody>
          <a:bodyPr/>
          <a:lstStyle/>
          <a:p>
            <a:r>
              <a:rPr lang="en-US" dirty="0" smtClean="0"/>
              <a:t>Business Functions</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a:t>19</a:t>
            </a:fld>
            <a:endParaRPr lang="en-US"/>
          </a:p>
        </p:txBody>
      </p:sp>
      <p:sp>
        <p:nvSpPr>
          <p:cNvPr id="7" name="Text Placeholder 6"/>
          <p:cNvSpPr>
            <a:spLocks noGrp="1"/>
          </p:cNvSpPr>
          <p:nvPr>
            <p:ph type="body" sz="quarter" idx="13"/>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sp>
        <p:nvSpPr>
          <p:cNvPr id="9" name="Rounded Rectangle 8"/>
          <p:cNvSpPr/>
          <p:nvPr/>
        </p:nvSpPr>
        <p:spPr>
          <a:xfrm>
            <a:off x="1849015" y="2994093"/>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t>Browse catalog</a:t>
            </a:r>
          </a:p>
        </p:txBody>
      </p:sp>
      <p:sp>
        <p:nvSpPr>
          <p:cNvPr id="10" name="Rounded Rectangle 9"/>
          <p:cNvSpPr/>
          <p:nvPr/>
        </p:nvSpPr>
        <p:spPr>
          <a:xfrm>
            <a:off x="1849015" y="1861677"/>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t>Add article to shopping cart</a:t>
            </a:r>
          </a:p>
        </p:txBody>
      </p:sp>
      <p:sp>
        <p:nvSpPr>
          <p:cNvPr id="11" name="Rounded Rectangle 10"/>
          <p:cNvSpPr/>
          <p:nvPr/>
        </p:nvSpPr>
        <p:spPr>
          <a:xfrm>
            <a:off x="5310548" y="2994093"/>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t>Checkout</a:t>
            </a:r>
            <a:br>
              <a:rPr lang="en-US" sz="1600" dirty="0"/>
            </a:br>
            <a:r>
              <a:rPr lang="en-US" sz="1600" dirty="0"/>
              <a:t>(create order)</a:t>
            </a:r>
          </a:p>
        </p:txBody>
      </p:sp>
      <p:sp>
        <p:nvSpPr>
          <p:cNvPr id="12" name="Rounded Rectangle 11"/>
          <p:cNvSpPr/>
          <p:nvPr/>
        </p:nvSpPr>
        <p:spPr>
          <a:xfrm>
            <a:off x="7110106" y="1861677"/>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t>Add </a:t>
            </a:r>
            <a:r>
              <a:rPr lang="en-US" sz="1600" dirty="0" smtClean="0"/>
              <a:t>shipping address </a:t>
            </a:r>
            <a:endParaRPr lang="en-US" sz="1600" dirty="0"/>
          </a:p>
        </p:txBody>
      </p:sp>
      <p:sp>
        <p:nvSpPr>
          <p:cNvPr id="14" name="Rounded Rectangle 13"/>
          <p:cNvSpPr/>
          <p:nvPr/>
        </p:nvSpPr>
        <p:spPr>
          <a:xfrm>
            <a:off x="3574493" y="1861677"/>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Select delivery type</a:t>
            </a:r>
            <a:endParaRPr lang="en-US" sz="1600" dirty="0"/>
          </a:p>
        </p:txBody>
      </p:sp>
      <p:sp>
        <p:nvSpPr>
          <p:cNvPr id="15" name="Rounded Rectangle 14"/>
          <p:cNvSpPr/>
          <p:nvPr/>
        </p:nvSpPr>
        <p:spPr>
          <a:xfrm>
            <a:off x="5310548" y="1861677"/>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Submit Order</a:t>
            </a:r>
            <a:endParaRPr lang="en-US" sz="1600" dirty="0"/>
          </a:p>
        </p:txBody>
      </p:sp>
      <p:sp>
        <p:nvSpPr>
          <p:cNvPr id="17" name="Rounded Rectangle 16"/>
          <p:cNvSpPr/>
          <p:nvPr/>
        </p:nvSpPr>
        <p:spPr>
          <a:xfrm>
            <a:off x="7110106" y="3068176"/>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Perform Payment with credit card</a:t>
            </a:r>
            <a:endParaRPr lang="en-US" sz="1600" dirty="0"/>
          </a:p>
        </p:txBody>
      </p:sp>
      <p:sp>
        <p:nvSpPr>
          <p:cNvPr id="18" name="Rounded Rectangle 17"/>
          <p:cNvSpPr/>
          <p:nvPr/>
        </p:nvSpPr>
        <p:spPr>
          <a:xfrm>
            <a:off x="3574493" y="2994093"/>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See delivery date</a:t>
            </a:r>
            <a:endParaRPr lang="en-US" sz="1600" dirty="0"/>
          </a:p>
        </p:txBody>
      </p:sp>
      <p:sp>
        <p:nvSpPr>
          <p:cNvPr id="24" name="Rounded Rectangle 23"/>
          <p:cNvSpPr/>
          <p:nvPr/>
        </p:nvSpPr>
        <p:spPr>
          <a:xfrm>
            <a:off x="1849015" y="4197276"/>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View Order</a:t>
            </a:r>
            <a:endParaRPr lang="en-US" sz="1600" dirty="0"/>
          </a:p>
        </p:txBody>
      </p:sp>
      <p:sp>
        <p:nvSpPr>
          <p:cNvPr id="25" name="Rounded Rectangle 24"/>
          <p:cNvSpPr/>
          <p:nvPr/>
        </p:nvSpPr>
        <p:spPr>
          <a:xfrm>
            <a:off x="7116602" y="4197276"/>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View Shopping Cart</a:t>
            </a:r>
            <a:endParaRPr lang="en-US" sz="1600" dirty="0"/>
          </a:p>
        </p:txBody>
      </p:sp>
      <p:sp>
        <p:nvSpPr>
          <p:cNvPr id="27" name="Rounded Rectangle 26"/>
          <p:cNvSpPr/>
          <p:nvPr/>
        </p:nvSpPr>
        <p:spPr>
          <a:xfrm>
            <a:off x="5310548" y="4197276"/>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Remove article from Shopping Cart</a:t>
            </a:r>
            <a:endParaRPr lang="en-US" sz="1600" dirty="0"/>
          </a:p>
        </p:txBody>
      </p:sp>
      <p:sp>
        <p:nvSpPr>
          <p:cNvPr id="28" name="Rounded Rectangle 27"/>
          <p:cNvSpPr/>
          <p:nvPr/>
        </p:nvSpPr>
        <p:spPr>
          <a:xfrm>
            <a:off x="3574493" y="4197276"/>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Perform Payment with invoice</a:t>
            </a:r>
            <a:endParaRPr lang="en-US" sz="1600" dirty="0"/>
          </a:p>
        </p:txBody>
      </p:sp>
      <p:sp>
        <p:nvSpPr>
          <p:cNvPr id="30" name="Rounded Rectangle 29"/>
          <p:cNvSpPr/>
          <p:nvPr/>
        </p:nvSpPr>
        <p:spPr>
          <a:xfrm>
            <a:off x="8814135" y="1861677"/>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Cancel Order</a:t>
            </a:r>
            <a:endParaRPr lang="en-US" sz="1600" dirty="0"/>
          </a:p>
        </p:txBody>
      </p:sp>
      <p:sp>
        <p:nvSpPr>
          <p:cNvPr id="31" name="Rounded Rectangle 30"/>
          <p:cNvSpPr/>
          <p:nvPr/>
        </p:nvSpPr>
        <p:spPr>
          <a:xfrm>
            <a:off x="8814135" y="4197276"/>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Update article details</a:t>
            </a:r>
            <a:endParaRPr lang="en-US" sz="1600" dirty="0"/>
          </a:p>
        </p:txBody>
      </p:sp>
      <p:sp>
        <p:nvSpPr>
          <p:cNvPr id="32" name="Rounded Rectangle 31"/>
          <p:cNvSpPr/>
          <p:nvPr/>
        </p:nvSpPr>
        <p:spPr>
          <a:xfrm>
            <a:off x="8814135" y="3068176"/>
            <a:ext cx="1501254" cy="100993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Add article</a:t>
            </a:r>
            <a:endParaRPr lang="en-US" sz="1600" dirty="0"/>
          </a:p>
        </p:txBody>
      </p:sp>
    </p:spTree>
    <p:extLst>
      <p:ext uri="{BB962C8B-B14F-4D97-AF65-F5344CB8AC3E}">
        <p14:creationId xmlns:p14="http://schemas.microsoft.com/office/powerpoint/2010/main" val="32912384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0487919" y="798044"/>
            <a:ext cx="1477292" cy="5645370"/>
          </a:xfrm>
          <a:prstGeom prst="rect">
            <a:avLst/>
          </a:prstGeom>
        </p:spPr>
      </p:pic>
      <p:sp>
        <p:nvSpPr>
          <p:cNvPr id="2" name="Title 1"/>
          <p:cNvSpPr>
            <a:spLocks noGrp="1"/>
          </p:cNvSpPr>
          <p:nvPr>
            <p:ph type="title"/>
          </p:nvPr>
        </p:nvSpPr>
        <p:spPr/>
        <p:txBody>
          <a:bodyPr/>
          <a:lstStyle/>
          <a:p>
            <a:r>
              <a:rPr lang="en-US" smtClean="0"/>
              <a:t>Programme</a:t>
            </a:r>
            <a:endParaRPr lang="en-US"/>
          </a:p>
        </p:txBody>
      </p:sp>
      <p:sp>
        <p:nvSpPr>
          <p:cNvPr id="3" name="Content Placeholder 2"/>
          <p:cNvSpPr>
            <a:spLocks noGrp="1"/>
          </p:cNvSpPr>
          <p:nvPr>
            <p:ph idx="1"/>
          </p:nvPr>
        </p:nvSpPr>
        <p:spPr/>
        <p:txBody>
          <a:bodyPr vert="horz" lIns="91440" tIns="45720" rIns="91440" bIns="45720" rtlCol="0" anchor="t">
            <a:normAutofit/>
          </a:bodyPr>
          <a:lstStyle/>
          <a:p>
            <a:r>
              <a:rPr lang="en-US" dirty="0"/>
              <a:t>Welcome</a:t>
            </a:r>
          </a:p>
          <a:p>
            <a:r>
              <a:rPr lang="en-US" dirty="0" err="1"/>
              <a:t>Microservices</a:t>
            </a:r>
            <a:r>
              <a:rPr lang="en-US" dirty="0"/>
              <a:t>, Bounded Context and ABC</a:t>
            </a:r>
          </a:p>
          <a:p>
            <a:r>
              <a:rPr lang="en-US" dirty="0"/>
              <a:t>Techniques for finding </a:t>
            </a:r>
            <a:r>
              <a:rPr lang="en-US" dirty="0" err="1"/>
              <a:t>Microservices</a:t>
            </a:r>
            <a:endParaRPr lang="en-US" dirty="0"/>
          </a:p>
          <a:p>
            <a:r>
              <a:rPr lang="en-US" dirty="0"/>
              <a:t>Exercise 1: Break up the Shop </a:t>
            </a:r>
          </a:p>
          <a:p>
            <a:r>
              <a:rPr lang="en-GB" dirty="0"/>
              <a:t>Exercise 2: Increase robustness </a:t>
            </a:r>
          </a:p>
          <a:p>
            <a:r>
              <a:rPr lang="en-US" dirty="0"/>
              <a:t>Exercise 3: </a:t>
            </a:r>
            <a:r>
              <a:rPr lang="en-GB" dirty="0"/>
              <a:t>From REST towards Events</a:t>
            </a:r>
          </a:p>
          <a:p>
            <a:r>
              <a:rPr lang="en-US" dirty="0"/>
              <a:t>Close </a:t>
            </a:r>
          </a:p>
        </p:txBody>
      </p:sp>
      <p:sp>
        <p:nvSpPr>
          <p:cNvPr id="6" name="Date Placeholder 5"/>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p:txBody>
          <a:bodyPr/>
          <a:lstStyle/>
          <a:p>
            <a:r>
              <a:rPr lang="en-US" smtClean="0"/>
              <a:t>Meetup DDE - Refactoring a Monolith to Microservices – v3</a:t>
            </a:r>
            <a:endParaRPr lang="en-US" dirty="0"/>
          </a:p>
        </p:txBody>
      </p:sp>
      <p:sp>
        <p:nvSpPr>
          <p:cNvPr id="5" name="Slide Number Placeholder 4"/>
          <p:cNvSpPr>
            <a:spLocks noGrp="1"/>
          </p:cNvSpPr>
          <p:nvPr>
            <p:ph type="sldNum" sz="quarter" idx="12"/>
          </p:nvPr>
        </p:nvSpPr>
        <p:spPr/>
        <p:txBody>
          <a:bodyPr/>
          <a:lstStyle/>
          <a:p>
            <a:fld id="{3D239030-1781-5348-AAF9-15B502439A8D}" type="slidenum">
              <a:rPr lang="en-US"/>
              <a:t>2</a:t>
            </a:fld>
            <a:endParaRPr lang="en-US"/>
          </a:p>
        </p:txBody>
      </p:sp>
      <p:sp>
        <p:nvSpPr>
          <p:cNvPr id="8" name="Text Placeholder 7"/>
          <p:cNvSpPr>
            <a:spLocks noGrp="1"/>
          </p:cNvSpPr>
          <p:nvPr>
            <p:ph type="body" sz="quarter" idx="13"/>
          </p:nvPr>
        </p:nvSpPr>
        <p:spPr/>
        <p:txBody>
          <a:bodyPr/>
          <a:lstStyle/>
          <a:p>
            <a:endParaRPr lang="en-GB"/>
          </a:p>
        </p:txBody>
      </p:sp>
      <p:sp>
        <p:nvSpPr>
          <p:cNvPr id="9" name="Text Placeholder 8"/>
          <p:cNvSpPr>
            <a:spLocks noGrp="1"/>
          </p:cNvSpPr>
          <p:nvPr>
            <p:ph type="body" sz="quarter" idx="14"/>
          </p:nvPr>
        </p:nvSpPr>
        <p:spPr/>
        <p:txBody>
          <a:bodyPr/>
          <a:lstStyle/>
          <a:p>
            <a:endParaRPr lang="en-GB" dirty="0"/>
          </a:p>
        </p:txBody>
      </p:sp>
    </p:spTree>
    <p:extLst>
      <p:ext uri="{BB962C8B-B14F-4D97-AF65-F5344CB8AC3E}">
        <p14:creationId xmlns:p14="http://schemas.microsoft.com/office/powerpoint/2010/main" val="9428429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Storming results</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20</a:t>
            </a:fld>
            <a:endParaRPr lang="en-US"/>
          </a:p>
        </p:txBody>
      </p:sp>
      <p:sp>
        <p:nvSpPr>
          <p:cNvPr id="7" name="Text Placeholder 6"/>
          <p:cNvSpPr>
            <a:spLocks noGrp="1"/>
          </p:cNvSpPr>
          <p:nvPr>
            <p:ph type="body" sz="quarter" idx="13"/>
          </p:nvPr>
        </p:nvSpPr>
        <p:spPr/>
        <p:txBody>
          <a:bodyPr/>
          <a:lstStyle/>
          <a:p>
            <a:endParaRPr lang="en-US" dirty="0"/>
          </a:p>
        </p:txBody>
      </p:sp>
      <p:sp>
        <p:nvSpPr>
          <p:cNvPr id="8" name="Text Placeholder 7"/>
          <p:cNvSpPr>
            <a:spLocks noGrp="1"/>
          </p:cNvSpPr>
          <p:nvPr>
            <p:ph type="body" sz="quarter" idx="14"/>
          </p:nvPr>
        </p:nvSpPr>
        <p:spPr/>
        <p:txBody>
          <a:bodyPr/>
          <a:lstStyle/>
          <a:p>
            <a:endParaRPr lang="en-US"/>
          </a:p>
        </p:txBody>
      </p:sp>
      <p:pic>
        <p:nvPicPr>
          <p:cNvPr id="10" name="Content Placeholder 9" descr="domain.png"/>
          <p:cNvPicPr>
            <a:picLocks noGrp="1" noChangeAspect="1"/>
          </p:cNvPicPr>
          <p:nvPr>
            <p:ph idx="1"/>
          </p:nvPr>
        </p:nvPicPr>
        <p:blipFill rotWithShape="1">
          <a:blip r:embed="rId3">
            <a:extLst>
              <a:ext uri="{28A0092B-C50C-407E-A947-70E740481C1C}">
                <a14:useLocalDpi xmlns:a14="http://schemas.microsoft.com/office/drawing/2010/main" val="0"/>
              </a:ext>
            </a:extLst>
          </a:blip>
          <a:srcRect l="3056" r="5856"/>
          <a:stretch/>
        </p:blipFill>
        <p:spPr>
          <a:xfrm>
            <a:off x="455074" y="1270000"/>
            <a:ext cx="11662580" cy="4703386"/>
          </a:xfrm>
        </p:spPr>
      </p:pic>
    </p:spTree>
    <p:extLst>
      <p:ext uri="{BB962C8B-B14F-4D97-AF65-F5344CB8AC3E}">
        <p14:creationId xmlns:p14="http://schemas.microsoft.com/office/powerpoint/2010/main" val="333202839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Shop: design with 4 services</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21</a:t>
            </a:fld>
            <a:endParaRPr lang="en-US"/>
          </a:p>
        </p:txBody>
      </p:sp>
      <p:sp>
        <p:nvSpPr>
          <p:cNvPr id="7" name="Text Placeholder 6"/>
          <p:cNvSpPr>
            <a:spLocks noGrp="1"/>
          </p:cNvSpPr>
          <p:nvPr>
            <p:ph type="body" sz="quarter" idx="13"/>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pic>
        <p:nvPicPr>
          <p:cNvPr id="9" name="Content Placeholder 8" descr="domain-meetup-ex2.png"/>
          <p:cNvPicPr>
            <a:picLocks noGrp="1" noChangeAspect="1"/>
          </p:cNvPicPr>
          <p:nvPr>
            <p:ph idx="1"/>
          </p:nvPr>
        </p:nvPicPr>
        <p:blipFill>
          <a:blip r:embed="rId3">
            <a:extLst>
              <a:ext uri="{28A0092B-C50C-407E-A947-70E740481C1C}">
                <a14:useLocalDpi xmlns:a14="http://schemas.microsoft.com/office/drawing/2010/main" val="0"/>
              </a:ext>
            </a:extLst>
          </a:blip>
          <a:srcRect l="67" r="67"/>
          <a:stretch>
            <a:fillRect/>
          </a:stretch>
        </p:blipFill>
        <p:spPr>
          <a:xfrm>
            <a:off x="624403" y="1088383"/>
            <a:ext cx="10827509" cy="4885003"/>
          </a:xfrm>
        </p:spPr>
      </p:pic>
    </p:spTree>
    <p:extLst>
      <p:ext uri="{BB962C8B-B14F-4D97-AF65-F5344CB8AC3E}">
        <p14:creationId xmlns:p14="http://schemas.microsoft.com/office/powerpoint/2010/main" val="21250237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vert="horz" lIns="91440" tIns="0" rIns="91440" bIns="45720" rtlCol="0" anchor="t">
            <a:noAutofit/>
          </a:bodyPr>
          <a:lstStyle/>
          <a:p>
            <a:r>
              <a:rPr lang="en-GB" dirty="0"/>
              <a:t>Refactoring steps</a:t>
            </a:r>
          </a:p>
        </p:txBody>
      </p:sp>
      <p:sp>
        <p:nvSpPr>
          <p:cNvPr id="8" name="Content Placeholder 7"/>
          <p:cNvSpPr>
            <a:spLocks noGrp="1"/>
          </p:cNvSpPr>
          <p:nvPr>
            <p:ph idx="1"/>
          </p:nvPr>
        </p:nvSpPr>
        <p:spPr/>
        <p:txBody>
          <a:bodyPr>
            <a:normAutofit fontScale="62500" lnSpcReduction="20000"/>
          </a:bodyPr>
          <a:lstStyle/>
          <a:p>
            <a:pPr marL="514350" indent="-514350">
              <a:buFont typeface="+mj-lt"/>
              <a:buAutoNum type="arabicPeriod"/>
            </a:pPr>
            <a:r>
              <a:rPr lang="en-GB" dirty="0"/>
              <a:t>For each service </a:t>
            </a:r>
            <a:r>
              <a:rPr lang="en-GB" dirty="0" smtClean="0"/>
              <a:t>defined its (domain) model, and how to break up the monolithic database model </a:t>
            </a:r>
          </a:p>
          <a:p>
            <a:pPr marL="514350" indent="-514350">
              <a:buFont typeface="+mj-lt"/>
              <a:buAutoNum type="arabicPeriod"/>
            </a:pPr>
            <a:r>
              <a:rPr lang="en-GB" dirty="0" smtClean="0"/>
              <a:t>Extracted code from Shop to new Spring Boot applications: Payment, Fulfilments (Shipping) and </a:t>
            </a:r>
            <a:r>
              <a:rPr lang="en-GB" dirty="0" err="1" smtClean="0"/>
              <a:t>Catalog</a:t>
            </a:r>
            <a:endParaRPr lang="en-GB" dirty="0" smtClean="0"/>
          </a:p>
          <a:p>
            <a:pPr marL="514350" indent="-514350">
              <a:buFont typeface="+mj-lt"/>
              <a:buAutoNum type="arabicPeriod"/>
            </a:pPr>
            <a:r>
              <a:rPr lang="en-GB" dirty="0" smtClean="0"/>
              <a:t>No real need to refactor package structure, but a lot of entities now appear in multiple services (for instance Order), but with different meaning and different fields</a:t>
            </a:r>
          </a:p>
          <a:p>
            <a:pPr marL="514350" indent="-514350">
              <a:buFont typeface="+mj-lt"/>
              <a:buAutoNum type="arabicPeriod"/>
            </a:pPr>
            <a:r>
              <a:rPr lang="en-GB" dirty="0" smtClean="0"/>
              <a:t>Most REST interfaces remain, but based on the design we add new interfaces for communication between services</a:t>
            </a:r>
          </a:p>
          <a:p>
            <a:pPr marL="514350" indent="-514350">
              <a:buFont typeface="+mj-lt"/>
              <a:buAutoNum type="arabicPeriod"/>
            </a:pPr>
            <a:r>
              <a:rPr lang="en-GB" dirty="0" smtClean="0"/>
              <a:t>Automated tests were added to allow testing of the customer journey across the services</a:t>
            </a:r>
          </a:p>
          <a:p>
            <a:pPr marL="0" indent="0">
              <a:buNone/>
            </a:pPr>
            <a:endParaRPr lang="en-GB" dirty="0" smtClean="0"/>
          </a:p>
          <a:p>
            <a:pPr marL="514350" indent="-514350">
              <a:buFont typeface="+mj-lt"/>
              <a:buAutoNum type="arabicPeriod"/>
            </a:pPr>
            <a:endParaRPr lang="en-GB" dirty="0"/>
          </a:p>
          <a:p>
            <a:pPr marL="0" indent="0">
              <a:buNone/>
            </a:pPr>
            <a:r>
              <a:rPr lang="en-GB" dirty="0" smtClean="0"/>
              <a:t>There is now a lot more code, dependencies that were hidden in the monolith are now explicit. However, we now need to handle process to process communication.</a:t>
            </a:r>
          </a:p>
          <a:p>
            <a:pPr marL="0" indent="0">
              <a:buNone/>
            </a:pPr>
            <a:endParaRPr lang="en-GB" dirty="0" smtClean="0"/>
          </a:p>
          <a:p>
            <a:pPr marL="0" indent="0">
              <a:buNone/>
            </a:pPr>
            <a:r>
              <a:rPr lang="en-GB" dirty="0" smtClean="0"/>
              <a:t>In </a:t>
            </a:r>
            <a:r>
              <a:rPr lang="en-GB" dirty="0"/>
              <a:t>our first approach all services communicate via REST </a:t>
            </a:r>
            <a:r>
              <a:rPr lang="en-GB" dirty="0" smtClean="0"/>
              <a:t>calls</a:t>
            </a:r>
          </a:p>
          <a:p>
            <a:endParaRPr lang="en-GB" dirty="0"/>
          </a:p>
          <a:p>
            <a:endParaRPr lang="en-GB" dirty="0" smtClean="0"/>
          </a:p>
          <a:p>
            <a:endParaRPr lang="en-GB" dirty="0"/>
          </a:p>
          <a:p>
            <a:endParaRPr lang="en-GB"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22</a:t>
            </a:fld>
            <a:endParaRPr lang="en-US"/>
          </a:p>
        </p:txBody>
      </p:sp>
      <p:sp>
        <p:nvSpPr>
          <p:cNvPr id="9" name="Text Placeholder 8"/>
          <p:cNvSpPr>
            <a:spLocks noGrp="1"/>
          </p:cNvSpPr>
          <p:nvPr>
            <p:ph type="body" sz="quarter" idx="13"/>
          </p:nvPr>
        </p:nvSpPr>
        <p:spPr/>
        <p:txBody>
          <a:bodyPr/>
          <a:lstStyle/>
          <a:p>
            <a:endParaRPr lang="en-GB"/>
          </a:p>
        </p:txBody>
      </p:sp>
      <p:sp>
        <p:nvSpPr>
          <p:cNvPr id="10" name="Text Placeholder 9"/>
          <p:cNvSpPr>
            <a:spLocks noGrp="1"/>
          </p:cNvSpPr>
          <p:nvPr>
            <p:ph type="body" sz="quarter" idx="14"/>
          </p:nvPr>
        </p:nvSpPr>
        <p:spPr/>
        <p:txBody>
          <a:bodyPr/>
          <a:lstStyle/>
          <a:p>
            <a:endParaRPr lang="en-GB"/>
          </a:p>
        </p:txBody>
      </p:sp>
    </p:spTree>
    <p:extLst>
      <p:ext uri="{BB962C8B-B14F-4D97-AF65-F5344CB8AC3E}">
        <p14:creationId xmlns:p14="http://schemas.microsoft.com/office/powerpoint/2010/main" val="316968981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a:t>Exercise 2</a:t>
            </a:r>
            <a:endParaRPr lang="en-US" dirty="0"/>
          </a:p>
        </p:txBody>
      </p:sp>
      <p:sp>
        <p:nvSpPr>
          <p:cNvPr id="8" name="Text Placeholder 7"/>
          <p:cNvSpPr>
            <a:spLocks noGrp="1"/>
          </p:cNvSpPr>
          <p:nvPr>
            <p:ph type="body" idx="1"/>
          </p:nvPr>
        </p:nvSpPr>
        <p:spPr/>
        <p:txBody>
          <a:bodyPr>
            <a:normAutofit/>
          </a:bodyPr>
          <a:lstStyle/>
          <a:p>
            <a:r>
              <a:rPr lang="en-GB" dirty="0"/>
              <a:t>Increase robustness</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23</a:t>
            </a:fld>
            <a:endParaRPr lang="en-US"/>
          </a:p>
        </p:txBody>
      </p:sp>
    </p:spTree>
    <p:extLst>
      <p:ext uri="{BB962C8B-B14F-4D97-AF65-F5344CB8AC3E}">
        <p14:creationId xmlns:p14="http://schemas.microsoft.com/office/powerpoint/2010/main" val="246191082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err="1" smtClean="0"/>
              <a:t>RESTful</a:t>
            </a:r>
            <a:r>
              <a:rPr lang="en-GB" dirty="0" smtClean="0"/>
              <a:t> integration</a:t>
            </a:r>
            <a:br>
              <a:rPr lang="en-GB" dirty="0" smtClean="0"/>
            </a:br>
            <a:r>
              <a:rPr lang="en-GB" sz="2400" dirty="0" smtClean="0"/>
              <a:t>Shopping </a:t>
            </a:r>
            <a:r>
              <a:rPr lang="en-GB" sz="2400" dirty="0"/>
              <a:t>Cart with </a:t>
            </a:r>
            <a:r>
              <a:rPr lang="en-GB" sz="2400" dirty="0" smtClean="0"/>
              <a:t>Shipping</a:t>
            </a:r>
            <a:endParaRPr lang="en-GB" dirty="0"/>
          </a:p>
        </p:txBody>
      </p:sp>
      <p:sp>
        <p:nvSpPr>
          <p:cNvPr id="8" name="Content Placeholder 7"/>
          <p:cNvSpPr>
            <a:spLocks noGrp="1"/>
          </p:cNvSpPr>
          <p:nvPr>
            <p:ph idx="1"/>
          </p:nvPr>
        </p:nvSpPr>
        <p:spPr>
          <a:xfrm>
            <a:off x="1130616" y="3989915"/>
            <a:ext cx="10138801" cy="1771803"/>
          </a:xfrm>
        </p:spPr>
        <p:txBody>
          <a:bodyPr>
            <a:normAutofit/>
          </a:bodyPr>
          <a:lstStyle/>
          <a:p>
            <a:r>
              <a:rPr lang="en-GB" dirty="0" smtClean="0"/>
              <a:t>Brittle, what happens if fulfilment service is slow or down?</a:t>
            </a:r>
          </a:p>
          <a:p>
            <a:r>
              <a:rPr lang="en-GB" dirty="0" smtClean="0"/>
              <a:t>How can we improve this? </a:t>
            </a:r>
          </a:p>
          <a:p>
            <a:pPr lvl="1"/>
            <a:endParaRPr lang="en-GB" dirty="0" smtClean="0"/>
          </a:p>
        </p:txBody>
      </p:sp>
      <p:sp>
        <p:nvSpPr>
          <p:cNvPr id="4" name="Date Placeholder 3"/>
          <p:cNvSpPr>
            <a:spLocks noGrp="1"/>
          </p:cNvSpPr>
          <p:nvPr>
            <p:ph type="dt" sz="half" idx="10"/>
          </p:nvPr>
        </p:nvSpPr>
        <p:spPr/>
        <p:txBody>
          <a:bodyPr/>
          <a:lstStyle/>
          <a:p>
            <a:r>
              <a:rPr lang="en-US" smtClean="0"/>
              <a:t>8 September 2015</a:t>
            </a:r>
            <a:endParaRPr lang="en-US" dirty="0"/>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dirty="0"/>
          </a:p>
        </p:txBody>
      </p:sp>
      <p:sp>
        <p:nvSpPr>
          <p:cNvPr id="6" name="Slide Number Placeholder 5"/>
          <p:cNvSpPr>
            <a:spLocks noGrp="1"/>
          </p:cNvSpPr>
          <p:nvPr>
            <p:ph type="sldNum" sz="quarter" idx="12"/>
          </p:nvPr>
        </p:nvSpPr>
        <p:spPr/>
        <p:txBody>
          <a:bodyPr/>
          <a:lstStyle/>
          <a:p>
            <a:fld id="{3D239030-1781-5348-AAF9-15B502439A8D}" type="slidenum">
              <a:rPr lang="en-US" smtClean="0"/>
              <a:t>24</a:t>
            </a:fld>
            <a:endParaRPr lang="en-US"/>
          </a:p>
        </p:txBody>
      </p:sp>
      <p:sp>
        <p:nvSpPr>
          <p:cNvPr id="9" name="Text Placeholder 8"/>
          <p:cNvSpPr>
            <a:spLocks noGrp="1"/>
          </p:cNvSpPr>
          <p:nvPr>
            <p:ph type="body" sz="quarter" idx="13"/>
          </p:nvPr>
        </p:nvSpPr>
        <p:spPr/>
        <p:txBody>
          <a:bodyPr/>
          <a:lstStyle/>
          <a:p>
            <a:r>
              <a:rPr lang="en-GB" dirty="0">
                <a:hlinkClick r:id="rId3"/>
              </a:rPr>
              <a:t>http://blog.xebia.com/2015/03/18/microservices-coupling-vs-autonomy/</a:t>
            </a:r>
            <a:endParaRPr lang="en-GB" dirty="0"/>
          </a:p>
          <a:p>
            <a:endParaRPr lang="en-GB" dirty="0"/>
          </a:p>
        </p:txBody>
      </p:sp>
      <p:sp>
        <p:nvSpPr>
          <p:cNvPr id="10" name="Text Placeholder 9"/>
          <p:cNvSpPr>
            <a:spLocks noGrp="1"/>
          </p:cNvSpPr>
          <p:nvPr>
            <p:ph type="body" sz="quarter" idx="14"/>
          </p:nvPr>
        </p:nvSpPr>
        <p:spPr/>
        <p:txBody>
          <a:bodyPr/>
          <a:lstStyle/>
          <a:p>
            <a:endParaRPr lang="en-GB"/>
          </a:p>
        </p:txBody>
      </p:sp>
      <p:pic>
        <p:nvPicPr>
          <p:cNvPr id="2" name="Picture 1"/>
          <p:cNvPicPr>
            <a:picLocks noChangeAspect="1"/>
          </p:cNvPicPr>
          <p:nvPr/>
        </p:nvPicPr>
        <p:blipFill>
          <a:blip r:embed="rId4"/>
          <a:stretch>
            <a:fillRect/>
          </a:stretch>
        </p:blipFill>
        <p:spPr>
          <a:xfrm>
            <a:off x="1130616" y="2004481"/>
            <a:ext cx="9804400" cy="14986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792366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smtClean="0"/>
              <a:t>Circuit breaker pattern</a:t>
            </a:r>
            <a:endParaRPr lang="en-GB" dirty="0"/>
          </a:p>
        </p:txBody>
      </p:sp>
      <p:sp>
        <p:nvSpPr>
          <p:cNvPr id="8" name="Content Placeholder 7"/>
          <p:cNvSpPr>
            <a:spLocks noGrp="1"/>
          </p:cNvSpPr>
          <p:nvPr>
            <p:ph idx="1"/>
          </p:nvPr>
        </p:nvSpPr>
        <p:spPr>
          <a:xfrm>
            <a:off x="1313112" y="1399105"/>
            <a:ext cx="5830484" cy="4574281"/>
          </a:xfrm>
        </p:spPr>
        <p:txBody>
          <a:bodyPr vert="horz" lIns="91440" tIns="45720" rIns="91440" bIns="45720" rtlCol="0" anchor="t">
            <a:normAutofit/>
          </a:bodyPr>
          <a:lstStyle/>
          <a:p>
            <a:pPr marL="0" indent="0">
              <a:buNone/>
            </a:pPr>
            <a:r>
              <a:rPr lang="en-GB" sz="1800" dirty="0"/>
              <a:t>“</a:t>
            </a:r>
            <a:r>
              <a:rPr lang="en-GB" sz="1800" dirty="0" err="1"/>
              <a:t>Hystrix</a:t>
            </a:r>
            <a:r>
              <a:rPr lang="en-GB" sz="1800" dirty="0"/>
              <a:t> is a latency and fault tolerance library designed to isolate points of access to remote systems, services and 3rd party libraries, stop cascading failure and enable resilience in complex distributed systems where failure is inevitable”</a:t>
            </a:r>
          </a:p>
          <a:p>
            <a:pPr marL="0" indent="0">
              <a:buNone/>
            </a:pPr>
            <a:endParaRPr lang="en-GB" dirty="0"/>
          </a:p>
          <a:p>
            <a:pPr marL="0" indent="0">
              <a:buNone/>
            </a:pPr>
            <a:r>
              <a:rPr lang="en-GB" sz="1800" dirty="0" err="1"/>
              <a:t>Hystrix</a:t>
            </a:r>
            <a:r>
              <a:rPr lang="en-GB" sz="1800" dirty="0"/>
              <a:t> is a library that implements the circuit breaker pattern and provides:</a:t>
            </a:r>
          </a:p>
          <a:p>
            <a:pPr>
              <a:buFont typeface="Arial"/>
              <a:buChar char="•"/>
            </a:pPr>
            <a:r>
              <a:rPr lang="en-GB" sz="1800" dirty="0"/>
              <a:t>Timeouts </a:t>
            </a:r>
          </a:p>
          <a:p>
            <a:pPr>
              <a:buFont typeface="Arial"/>
              <a:buChar char="•"/>
            </a:pPr>
            <a:r>
              <a:rPr lang="en-GB" sz="1800" dirty="0" err="1"/>
              <a:t>Fallbacks</a:t>
            </a:r>
            <a:endParaRPr lang="en-GB" sz="1800" dirty="0"/>
          </a:p>
          <a:p>
            <a:pPr>
              <a:buFont typeface="Arial" panose="020B0604020202020204" pitchFamily="34" charset="0"/>
              <a:buChar char="•"/>
            </a:pPr>
            <a:r>
              <a:rPr lang="en-GB" sz="1800" dirty="0"/>
              <a:t>Monitoring of failures and successful calls. </a:t>
            </a:r>
          </a:p>
          <a:p>
            <a:pPr marL="0" indent="0">
              <a:buNone/>
            </a:pPr>
            <a:r>
              <a:rPr lang="en-GB" sz="1800" dirty="0"/>
              <a:t>Allows graceful degradation, Retries, Fail Over or Fail Fast</a:t>
            </a:r>
          </a:p>
          <a:p>
            <a:endParaRPr lang="en-GB" dirty="0"/>
          </a:p>
          <a:p>
            <a:endParaRPr lang="en-GB" dirty="0"/>
          </a:p>
          <a:p>
            <a:endParaRPr lang="en-GB" dirty="0"/>
          </a:p>
          <a:p>
            <a:endParaRPr lang="en-GB"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25</a:t>
            </a:fld>
            <a:endParaRPr lang="en-US"/>
          </a:p>
        </p:txBody>
      </p:sp>
      <p:sp>
        <p:nvSpPr>
          <p:cNvPr id="9" name="Text Placeholder 8"/>
          <p:cNvSpPr>
            <a:spLocks noGrp="1"/>
          </p:cNvSpPr>
          <p:nvPr>
            <p:ph type="body" sz="quarter" idx="13"/>
          </p:nvPr>
        </p:nvSpPr>
        <p:spPr/>
        <p:txBody>
          <a:bodyPr/>
          <a:lstStyle/>
          <a:p>
            <a:r>
              <a:rPr lang="en-GB" dirty="0">
                <a:hlinkClick r:id="rId3"/>
              </a:rPr>
              <a:t>https://github.com/Netflix/</a:t>
            </a:r>
            <a:r>
              <a:rPr lang="en-GB" dirty="0" smtClean="0">
                <a:hlinkClick r:id="rId3"/>
              </a:rPr>
              <a:t>Hystrix</a:t>
            </a:r>
            <a:endParaRPr lang="en-GB" dirty="0" smtClean="0"/>
          </a:p>
          <a:p>
            <a:r>
              <a:rPr lang="en-GB" dirty="0"/>
              <a:t>http://</a:t>
            </a:r>
            <a:r>
              <a:rPr lang="en-GB" dirty="0" err="1"/>
              <a:t>martinfowler.com</a:t>
            </a:r>
            <a:r>
              <a:rPr lang="en-GB" dirty="0"/>
              <a:t>/</a:t>
            </a:r>
            <a:r>
              <a:rPr lang="en-GB" dirty="0" err="1"/>
              <a:t>bliki</a:t>
            </a:r>
            <a:r>
              <a:rPr lang="en-GB" dirty="0"/>
              <a:t>/</a:t>
            </a:r>
            <a:r>
              <a:rPr lang="en-GB" dirty="0" err="1"/>
              <a:t>CircuitBreaker.html</a:t>
            </a:r>
            <a:endParaRPr lang="en-GB" dirty="0"/>
          </a:p>
        </p:txBody>
      </p:sp>
      <p:sp>
        <p:nvSpPr>
          <p:cNvPr id="10" name="Text Placeholder 9"/>
          <p:cNvSpPr>
            <a:spLocks noGrp="1"/>
          </p:cNvSpPr>
          <p:nvPr>
            <p:ph type="body" sz="quarter" idx="14"/>
          </p:nvPr>
        </p:nvSpPr>
        <p:spPr/>
        <p:txBody>
          <a:bodyPr/>
          <a:lstStyle/>
          <a:p>
            <a:endParaRPr lang="en-GB"/>
          </a:p>
        </p:txBody>
      </p:sp>
      <p:pic>
        <p:nvPicPr>
          <p:cNvPr id="2" name="Picture 1"/>
          <p:cNvPicPr>
            <a:picLocks noChangeAspect="1"/>
          </p:cNvPicPr>
          <p:nvPr/>
        </p:nvPicPr>
        <p:blipFill>
          <a:blip r:embed="rId4"/>
          <a:stretch>
            <a:fillRect/>
          </a:stretch>
        </p:blipFill>
        <p:spPr>
          <a:xfrm>
            <a:off x="6984847" y="1248834"/>
            <a:ext cx="4272869" cy="4127500"/>
          </a:xfrm>
          <a:prstGeom prst="rect">
            <a:avLst/>
          </a:prstGeom>
        </p:spPr>
      </p:pic>
    </p:spTree>
    <p:extLst>
      <p:ext uri="{BB962C8B-B14F-4D97-AF65-F5344CB8AC3E}">
        <p14:creationId xmlns:p14="http://schemas.microsoft.com/office/powerpoint/2010/main" val="103268436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a:t>Increase robustness</a:t>
            </a:r>
            <a:endParaRPr lang="en-US" dirty="0"/>
          </a:p>
        </p:txBody>
      </p:sp>
      <p:sp>
        <p:nvSpPr>
          <p:cNvPr id="8" name="Content Placeholder 7"/>
          <p:cNvSpPr>
            <a:spLocks noGrp="1"/>
          </p:cNvSpPr>
          <p:nvPr>
            <p:ph idx="1"/>
          </p:nvPr>
        </p:nvSpPr>
        <p:spPr/>
        <p:txBody>
          <a:bodyPr vert="horz" lIns="91440" tIns="45720" rIns="91440" bIns="45720" rtlCol="0" anchor="t">
            <a:normAutofit fontScale="92500"/>
          </a:bodyPr>
          <a:lstStyle/>
          <a:p>
            <a:pPr marL="0" indent="0">
              <a:buNone/>
            </a:pPr>
            <a:r>
              <a:rPr lang="en-GB" sz="1600" dirty="0"/>
              <a:t>In order to be able to do this exercise you must clone the following </a:t>
            </a:r>
            <a:r>
              <a:rPr lang="en-GB" sz="1600" dirty="0" err="1"/>
              <a:t>GitHub</a:t>
            </a:r>
            <a:r>
              <a:rPr lang="en-GB" sz="1600" dirty="0"/>
              <a:t> repository:</a:t>
            </a:r>
            <a:endParaRPr lang="en-US" sz="1600" dirty="0"/>
          </a:p>
          <a:p>
            <a:pPr marL="0" indent="0">
              <a:buNone/>
            </a:pPr>
            <a:endParaRPr lang="en-GB" dirty="0"/>
          </a:p>
          <a:p>
            <a:endParaRPr lang="en-GB" dirty="0"/>
          </a:p>
          <a:p>
            <a:r>
              <a:rPr lang="en-GB" dirty="0"/>
              <a:t>The exercise is described in git repo/exercise-</a:t>
            </a:r>
            <a:r>
              <a:rPr lang="en-GB" dirty="0" err="1"/>
              <a:t>circuitbreaker2</a:t>
            </a:r>
            <a:r>
              <a:rPr lang="en-GB" dirty="0"/>
              <a:t>/</a:t>
            </a:r>
            <a:r>
              <a:rPr lang="en-GB" dirty="0" err="1"/>
              <a:t>readme.md</a:t>
            </a:r>
            <a:endParaRPr lang="en-GB" dirty="0">
              <a:latin typeface="Arial"/>
              <a:cs typeface="Courier New" panose="02070309020205020404" pitchFamily="49" charset="0"/>
            </a:endParaRPr>
          </a:p>
          <a:p>
            <a:r>
              <a:rPr lang="en-GB" dirty="0"/>
              <a:t>The goal is to implement a circuit breaker </a:t>
            </a:r>
          </a:p>
          <a:p>
            <a:r>
              <a:rPr lang="en-GB" dirty="0"/>
              <a:t>Time limit for this exercise is 30 minutes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26</a:t>
            </a:fld>
            <a:endParaRPr lang="en-US"/>
          </a:p>
        </p:txBody>
      </p:sp>
      <p:sp>
        <p:nvSpPr>
          <p:cNvPr id="9" name="Text Placeholder 8"/>
          <p:cNvSpPr>
            <a:spLocks noGrp="1"/>
          </p:cNvSpPr>
          <p:nvPr>
            <p:ph type="body" sz="quarter" idx="13"/>
          </p:nvPr>
        </p:nvSpPr>
        <p:spPr/>
        <p:txBody>
          <a:bodyPr/>
          <a:lstStyle/>
          <a:p>
            <a:endParaRPr lang="en-GB" sz="1050" dirty="0"/>
          </a:p>
        </p:txBody>
      </p:sp>
      <p:sp>
        <p:nvSpPr>
          <p:cNvPr id="3" name="Text Placeholder 2"/>
          <p:cNvSpPr>
            <a:spLocks noGrp="1"/>
          </p:cNvSpPr>
          <p:nvPr>
            <p:ph type="body" sz="quarter" idx="14"/>
          </p:nvPr>
        </p:nvSpPr>
        <p:spPr/>
        <p:txBody>
          <a:bodyPr/>
          <a:lstStyle/>
          <a:p>
            <a:endParaRPr lang="nl-NL"/>
          </a:p>
        </p:txBody>
      </p:sp>
      <p:sp>
        <p:nvSpPr>
          <p:cNvPr id="11" name="Content Placeholder 10"/>
          <p:cNvSpPr>
            <a:spLocks noGrp="1"/>
          </p:cNvSpPr>
          <p:nvPr>
            <p:ph sz="quarter" idx="15"/>
          </p:nvPr>
        </p:nvSpPr>
        <p:spPr/>
        <p:txBody>
          <a:bodyPr>
            <a:normAutofit/>
          </a:bodyPr>
          <a:lstStyle/>
          <a:p>
            <a:r>
              <a:rPr lang="en-GB" sz="1800" dirty="0"/>
              <a:t>Use  </a:t>
            </a:r>
            <a:r>
              <a:rPr lang="en-GB" sz="1800" u="sng" dirty="0" smtClean="0">
                <a:hlinkClick r:id="rId3"/>
              </a:rPr>
              <a:t>https</a:t>
            </a:r>
            <a:r>
              <a:rPr lang="en-GB" sz="1800" u="sng" dirty="0">
                <a:hlinkClick r:id="rId3"/>
              </a:rPr>
              <a:t>://</a:t>
            </a:r>
            <a:r>
              <a:rPr lang="en-GB" sz="1800" u="sng" dirty="0" smtClean="0">
                <a:hlinkClick r:id="rId3"/>
              </a:rPr>
              <a:t>github.com/Netflix/Hystrix</a:t>
            </a:r>
            <a:r>
              <a:rPr lang="en-GB" sz="1800" u="sng" dirty="0" smtClean="0"/>
              <a:t> </a:t>
            </a:r>
            <a:r>
              <a:rPr lang="en-GB" sz="1800" dirty="0" smtClean="0"/>
              <a:t> </a:t>
            </a:r>
            <a:r>
              <a:rPr lang="en-GB" sz="1800" dirty="0"/>
              <a:t>to get familiar with circuit </a:t>
            </a:r>
            <a:r>
              <a:rPr lang="en-GB" sz="1800" dirty="0" smtClean="0"/>
              <a:t>breakers.</a:t>
            </a:r>
          </a:p>
          <a:p>
            <a:endParaRPr lang="en-GB" sz="1800" dirty="0"/>
          </a:p>
          <a:p>
            <a:endParaRPr lang="en-GB" sz="1800" dirty="0"/>
          </a:p>
          <a:p>
            <a:endParaRPr lang="nl-NL" sz="1800" dirty="0"/>
          </a:p>
        </p:txBody>
      </p:sp>
      <p:grpSp>
        <p:nvGrpSpPr>
          <p:cNvPr id="14" name="Group 13"/>
          <p:cNvGrpSpPr/>
          <p:nvPr/>
        </p:nvGrpSpPr>
        <p:grpSpPr>
          <a:xfrm>
            <a:off x="7712053" y="2207072"/>
            <a:ext cx="4034029" cy="3450059"/>
            <a:chOff x="7931181" y="2131323"/>
            <a:chExt cx="4034029" cy="3450059"/>
          </a:xfrm>
        </p:grpSpPr>
        <p:pic>
          <p:nvPicPr>
            <p:cNvPr id="12" name="Picture 11"/>
            <p:cNvPicPr>
              <a:picLocks noChangeAspect="1"/>
            </p:cNvPicPr>
            <p:nvPr/>
          </p:nvPicPr>
          <p:blipFill>
            <a:blip r:embed="rId4"/>
            <a:stretch>
              <a:fillRect/>
            </a:stretch>
          </p:blipFill>
          <p:spPr>
            <a:xfrm>
              <a:off x="7931181" y="2131323"/>
              <a:ext cx="3814901" cy="3380378"/>
            </a:xfrm>
            <a:prstGeom prst="rect">
              <a:avLst/>
            </a:prstGeom>
          </p:spPr>
        </p:pic>
        <p:sp>
          <p:nvSpPr>
            <p:cNvPr id="13" name="Rectangle 12"/>
            <p:cNvSpPr/>
            <p:nvPr/>
          </p:nvSpPr>
          <p:spPr>
            <a:xfrm>
              <a:off x="8170453" y="5335161"/>
              <a:ext cx="3794757" cy="246221"/>
            </a:xfrm>
            <a:prstGeom prst="rect">
              <a:avLst/>
            </a:prstGeom>
          </p:spPr>
          <p:txBody>
            <a:bodyPr wrap="square">
              <a:spAutoFit/>
            </a:bodyPr>
            <a:lstStyle/>
            <a:p>
              <a:r>
                <a:rPr lang="en-GB" sz="1000" dirty="0">
                  <a:hlinkClick r:id="rId5"/>
                </a:rPr>
                <a:t>http://bartoszsypytkowski.com/design-patterns-circuit-breaker/</a:t>
              </a:r>
              <a:r>
                <a:rPr lang="en-GB" sz="1000" dirty="0"/>
                <a:t> </a:t>
              </a:r>
            </a:p>
          </p:txBody>
        </p:sp>
      </p:grpSp>
      <p:sp>
        <p:nvSpPr>
          <p:cNvPr id="15" name="Rectangle 14"/>
          <p:cNvSpPr/>
          <p:nvPr/>
        </p:nvSpPr>
        <p:spPr>
          <a:xfrm>
            <a:off x="1313111" y="2248008"/>
            <a:ext cx="5417739" cy="430887"/>
          </a:xfrm>
          <a:prstGeom prst="rect">
            <a:avLst/>
          </a:prstGeom>
          <a:solidFill>
            <a:schemeClr val="accent6">
              <a:lumMod val="20000"/>
              <a:lumOff val="80000"/>
            </a:schemeClr>
          </a:solidFill>
          <a:ln w="3175">
            <a:solidFill>
              <a:schemeClr val="tx1"/>
            </a:solidFill>
          </a:ln>
        </p:spPr>
        <p:txBody>
          <a:bodyPr wrap="square">
            <a:spAutoFit/>
          </a:bodyPr>
          <a:lstStyle/>
          <a:p>
            <a:r>
              <a:rPr lang="en-GB" sz="1100" b="1" dirty="0">
                <a:latin typeface="Courier New" panose="02070309020205020404" pitchFamily="49" charset="0"/>
                <a:cs typeface="Courier New" panose="02070309020205020404" pitchFamily="49" charset="0"/>
              </a:rPr>
              <a:t>git clone https://</a:t>
            </a:r>
            <a:r>
              <a:rPr lang="en-GB" sz="1100" b="1" dirty="0" err="1">
                <a:latin typeface="Courier New" panose="02070309020205020404" pitchFamily="49" charset="0"/>
                <a:cs typeface="Courier New" panose="02070309020205020404" pitchFamily="49" charset="0"/>
              </a:rPr>
              <a:t>github.com</a:t>
            </a:r>
            <a:r>
              <a:rPr lang="en-GB" sz="1100" b="1" dirty="0">
                <a:latin typeface="Courier New" panose="02070309020205020404" pitchFamily="49" charset="0"/>
                <a:cs typeface="Courier New" panose="02070309020205020404" pitchFamily="49" charset="0"/>
              </a:rPr>
              <a:t>/</a:t>
            </a:r>
            <a:r>
              <a:rPr lang="en-GB" sz="1100" b="1" dirty="0" err="1">
                <a:latin typeface="Courier New" panose="02070309020205020404" pitchFamily="49" charset="0"/>
                <a:cs typeface="Courier New" panose="02070309020205020404" pitchFamily="49" charset="0"/>
              </a:rPr>
              <a:t>xebia</a:t>
            </a:r>
            <a:r>
              <a:rPr lang="en-GB" sz="1100" b="1" dirty="0">
                <a:latin typeface="Courier New" panose="02070309020205020404" pitchFamily="49" charset="0"/>
                <a:cs typeface="Courier New" panose="02070309020205020404" pitchFamily="49" charset="0"/>
              </a:rPr>
              <a:t>/</a:t>
            </a:r>
            <a:r>
              <a:rPr lang="en-GB" sz="1100" b="1" dirty="0" err="1">
                <a:latin typeface="Courier New" panose="02070309020205020404" pitchFamily="49" charset="0"/>
                <a:cs typeface="Courier New" panose="02070309020205020404" pitchFamily="49" charset="0"/>
              </a:rPr>
              <a:t>microservices</a:t>
            </a:r>
            <a:r>
              <a:rPr lang="en-GB" sz="1100" b="1" dirty="0">
                <a:latin typeface="Courier New" panose="02070309020205020404" pitchFamily="49" charset="0"/>
                <a:cs typeface="Courier New" panose="02070309020205020404" pitchFamily="49" charset="0"/>
              </a:rPr>
              <a:t>-breaking-up-a-</a:t>
            </a:r>
            <a:r>
              <a:rPr lang="en-GB" sz="1100" b="1" dirty="0" err="1">
                <a:latin typeface="Courier New" panose="02070309020205020404" pitchFamily="49" charset="0"/>
                <a:cs typeface="Courier New" panose="02070309020205020404" pitchFamily="49" charset="0"/>
              </a:rPr>
              <a:t>monolith.git</a:t>
            </a:r>
            <a:endParaRPr lang="en-GB" sz="11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14514030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a:t>Exercise 3</a:t>
            </a:r>
            <a:endParaRPr lang="en-US" dirty="0"/>
          </a:p>
        </p:txBody>
      </p:sp>
      <p:sp>
        <p:nvSpPr>
          <p:cNvPr id="8" name="Text Placeholder 7"/>
          <p:cNvSpPr>
            <a:spLocks noGrp="1"/>
          </p:cNvSpPr>
          <p:nvPr>
            <p:ph type="body" idx="1"/>
          </p:nvPr>
        </p:nvSpPr>
        <p:spPr/>
        <p:txBody>
          <a:bodyPr>
            <a:normAutofit/>
          </a:bodyPr>
          <a:lstStyle/>
          <a:p>
            <a:r>
              <a:rPr lang="en-GB" dirty="0"/>
              <a:t>From REST towards Events</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27</a:t>
            </a:fld>
            <a:endParaRPr lang="en-US"/>
          </a:p>
        </p:txBody>
      </p:sp>
    </p:spTree>
    <p:extLst>
      <p:ext uri="{BB962C8B-B14F-4D97-AF65-F5344CB8AC3E}">
        <p14:creationId xmlns:p14="http://schemas.microsoft.com/office/powerpoint/2010/main" val="169749661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a:t>From REST towards events</a:t>
            </a:r>
            <a:endParaRPr lang="en-US" dirty="0"/>
          </a:p>
        </p:txBody>
      </p:sp>
      <p:sp>
        <p:nvSpPr>
          <p:cNvPr id="8" name="Content Placeholder 7"/>
          <p:cNvSpPr>
            <a:spLocks noGrp="1"/>
          </p:cNvSpPr>
          <p:nvPr>
            <p:ph idx="1"/>
          </p:nvPr>
        </p:nvSpPr>
        <p:spPr>
          <a:xfrm>
            <a:off x="1313110" y="1399105"/>
            <a:ext cx="10652099" cy="4574281"/>
          </a:xfrm>
        </p:spPr>
        <p:txBody>
          <a:bodyPr vert="horz" lIns="91440" tIns="45720" rIns="91440" bIns="45720" rtlCol="0" anchor="t">
            <a:normAutofit/>
          </a:bodyPr>
          <a:lstStyle/>
          <a:p>
            <a:pPr marL="0" indent="0">
              <a:buNone/>
            </a:pPr>
            <a:r>
              <a:rPr lang="en-GB" sz="1600" dirty="0"/>
              <a:t>In order to be able to do this exercise you must clone the following GitHub repository and follow the instructions described in the </a:t>
            </a:r>
            <a:r>
              <a:rPr lang="en-GB" sz="1600" dirty="0">
                <a:latin typeface="Courier New" panose="02070309020205020404" pitchFamily="49" charset="0"/>
                <a:cs typeface="Courier New" panose="02070309020205020404" pitchFamily="49" charset="0"/>
              </a:rPr>
              <a:t>readme.md</a:t>
            </a:r>
            <a:r>
              <a:rPr lang="en-GB" sz="1600" dirty="0"/>
              <a:t> file.</a:t>
            </a:r>
          </a:p>
          <a:p>
            <a:pPr marL="0" indent="0">
              <a:buNone/>
            </a:pPr>
            <a:endParaRPr lang="en-GB" dirty="0"/>
          </a:p>
          <a:p>
            <a:endParaRPr lang="en-GB" dirty="0"/>
          </a:p>
          <a:p>
            <a:r>
              <a:rPr lang="en-GB" dirty="0"/>
              <a:t>The exercise is described in git repo – src/exercise-queues/readme.md</a:t>
            </a:r>
            <a:endParaRPr lang="en-GB" dirty="0">
              <a:latin typeface="Courier New" panose="02070309020205020404" pitchFamily="49" charset="0"/>
              <a:cs typeface="Courier New" panose="02070309020205020404" pitchFamily="49" charset="0"/>
            </a:endParaRPr>
          </a:p>
          <a:p>
            <a:r>
              <a:rPr lang="en-GB" dirty="0"/>
              <a:t>The goal is to implement integration using messages </a:t>
            </a:r>
          </a:p>
          <a:p>
            <a:r>
              <a:rPr lang="en-GB" dirty="0"/>
              <a:t>Time limit for this exercise is 30 minutes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dirty="0"/>
          </a:p>
        </p:txBody>
      </p:sp>
      <p:sp>
        <p:nvSpPr>
          <p:cNvPr id="6" name="Slide Number Placeholder 5"/>
          <p:cNvSpPr>
            <a:spLocks noGrp="1"/>
          </p:cNvSpPr>
          <p:nvPr>
            <p:ph type="sldNum" sz="quarter" idx="12"/>
          </p:nvPr>
        </p:nvSpPr>
        <p:spPr/>
        <p:txBody>
          <a:bodyPr/>
          <a:lstStyle/>
          <a:p>
            <a:fld id="{3D239030-1781-5348-AAF9-15B502439A8D}" type="slidenum">
              <a:rPr lang="en-US" smtClean="0"/>
              <a:t>28</a:t>
            </a:fld>
            <a:endParaRPr lang="en-US" dirty="0"/>
          </a:p>
        </p:txBody>
      </p:sp>
      <p:sp>
        <p:nvSpPr>
          <p:cNvPr id="9" name="Text Placeholder 8"/>
          <p:cNvSpPr>
            <a:spLocks noGrp="1"/>
          </p:cNvSpPr>
          <p:nvPr>
            <p:ph type="body" sz="quarter" idx="13"/>
          </p:nvPr>
        </p:nvSpPr>
        <p:spPr/>
        <p:txBody>
          <a:bodyPr/>
          <a:lstStyle/>
          <a:p>
            <a:endParaRPr lang="en-GB" sz="1050" dirty="0"/>
          </a:p>
        </p:txBody>
      </p:sp>
      <p:sp>
        <p:nvSpPr>
          <p:cNvPr id="3" name="Text Placeholder 2"/>
          <p:cNvSpPr>
            <a:spLocks noGrp="1"/>
          </p:cNvSpPr>
          <p:nvPr>
            <p:ph type="body" sz="quarter" idx="14"/>
          </p:nvPr>
        </p:nvSpPr>
        <p:spPr/>
        <p:txBody>
          <a:bodyPr/>
          <a:lstStyle/>
          <a:p>
            <a:endParaRPr lang="nl-NL"/>
          </a:p>
        </p:txBody>
      </p:sp>
      <p:sp>
        <p:nvSpPr>
          <p:cNvPr id="15" name="Rectangle 14"/>
          <p:cNvSpPr/>
          <p:nvPr/>
        </p:nvSpPr>
        <p:spPr>
          <a:xfrm>
            <a:off x="2754296" y="2255795"/>
            <a:ext cx="6763235" cy="261610"/>
          </a:xfrm>
          <a:prstGeom prst="rect">
            <a:avLst/>
          </a:prstGeom>
          <a:solidFill>
            <a:schemeClr val="accent6">
              <a:lumMod val="20000"/>
              <a:lumOff val="80000"/>
            </a:schemeClr>
          </a:solidFill>
          <a:ln w="3175">
            <a:solidFill>
              <a:schemeClr val="tx1"/>
            </a:solidFill>
          </a:ln>
        </p:spPr>
        <p:txBody>
          <a:bodyPr wrap="square">
            <a:spAutoFit/>
          </a:bodyPr>
          <a:lstStyle/>
          <a:p>
            <a:r>
              <a:rPr lang="en-GB" sz="1100" b="1" dirty="0">
                <a:latin typeface="Courier New" panose="02070309020205020404" pitchFamily="49" charset="0"/>
                <a:cs typeface="Courier New" panose="02070309020205020404" pitchFamily="49" charset="0"/>
              </a:rPr>
              <a:t>git clone https://</a:t>
            </a:r>
            <a:r>
              <a:rPr lang="en-GB" sz="1100" b="1" dirty="0" err="1">
                <a:latin typeface="Courier New" panose="02070309020205020404" pitchFamily="49" charset="0"/>
                <a:cs typeface="Courier New" panose="02070309020205020404" pitchFamily="49" charset="0"/>
              </a:rPr>
              <a:t>github.com</a:t>
            </a:r>
            <a:r>
              <a:rPr lang="en-GB" sz="1100" b="1" dirty="0">
                <a:latin typeface="Courier New" panose="02070309020205020404" pitchFamily="49" charset="0"/>
                <a:cs typeface="Courier New" panose="02070309020205020404" pitchFamily="49" charset="0"/>
              </a:rPr>
              <a:t>/</a:t>
            </a:r>
            <a:r>
              <a:rPr lang="en-GB" sz="1100" b="1" dirty="0" err="1">
                <a:latin typeface="Courier New" panose="02070309020205020404" pitchFamily="49" charset="0"/>
                <a:cs typeface="Courier New" panose="02070309020205020404" pitchFamily="49" charset="0"/>
              </a:rPr>
              <a:t>xebia</a:t>
            </a:r>
            <a:r>
              <a:rPr lang="en-GB" sz="1100" b="1" dirty="0">
                <a:latin typeface="Courier New" panose="02070309020205020404" pitchFamily="49" charset="0"/>
                <a:cs typeface="Courier New" panose="02070309020205020404" pitchFamily="49" charset="0"/>
              </a:rPr>
              <a:t>/</a:t>
            </a:r>
            <a:r>
              <a:rPr lang="en-GB" sz="1100" b="1" dirty="0" err="1">
                <a:latin typeface="Courier New" panose="02070309020205020404" pitchFamily="49" charset="0"/>
                <a:cs typeface="Courier New" panose="02070309020205020404" pitchFamily="49" charset="0"/>
              </a:rPr>
              <a:t>microservices</a:t>
            </a:r>
            <a:r>
              <a:rPr lang="en-GB" sz="1100" b="1" dirty="0">
                <a:latin typeface="Courier New" panose="02070309020205020404" pitchFamily="49" charset="0"/>
                <a:cs typeface="Courier New" panose="02070309020205020404" pitchFamily="49" charset="0"/>
              </a:rPr>
              <a:t>-breaking-up-a-</a:t>
            </a:r>
            <a:r>
              <a:rPr lang="en-GB" sz="1100" b="1" dirty="0" err="1">
                <a:latin typeface="Courier New" panose="02070309020205020404" pitchFamily="49" charset="0"/>
                <a:cs typeface="Courier New" panose="02070309020205020404" pitchFamily="49" charset="0"/>
              </a:rPr>
              <a:t>monolith.git</a:t>
            </a:r>
            <a:endParaRPr lang="en-GB" sz="11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96906902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we will explore next</a:t>
            </a:r>
            <a:endParaRPr lang="en-US" dirty="0"/>
          </a:p>
        </p:txBody>
      </p:sp>
      <p:sp>
        <p:nvSpPr>
          <p:cNvPr id="3" name="Content Placeholder 2"/>
          <p:cNvSpPr>
            <a:spLocks noGrp="1"/>
          </p:cNvSpPr>
          <p:nvPr>
            <p:ph idx="1"/>
          </p:nvPr>
        </p:nvSpPr>
        <p:spPr>
          <a:xfrm>
            <a:off x="1313110" y="1399105"/>
            <a:ext cx="10450103" cy="4574281"/>
          </a:xfrm>
        </p:spPr>
        <p:txBody>
          <a:bodyPr>
            <a:normAutofit fontScale="85000" lnSpcReduction="20000"/>
          </a:bodyPr>
          <a:lstStyle/>
          <a:p>
            <a:pPr marL="0" indent="0">
              <a:buNone/>
            </a:pPr>
            <a:r>
              <a:rPr lang="en-US" dirty="0" smtClean="0"/>
              <a:t>We found that, already with only a couple of services, overview (who calls whom) becomes an issue. We also found that integrated testing of the services needs a better approach. </a:t>
            </a:r>
          </a:p>
          <a:p>
            <a:pPr marL="0" indent="0">
              <a:buNone/>
            </a:pPr>
            <a:endParaRPr lang="en-US" dirty="0" smtClean="0"/>
          </a:p>
          <a:p>
            <a:pPr marL="0" indent="0">
              <a:buNone/>
            </a:pPr>
            <a:r>
              <a:rPr lang="en-US" dirty="0" smtClean="0"/>
              <a:t>So for the next iteration we will:</a:t>
            </a:r>
          </a:p>
          <a:p>
            <a:r>
              <a:rPr lang="en-US" dirty="0" smtClean="0"/>
              <a:t>Add a testing framework</a:t>
            </a:r>
          </a:p>
          <a:p>
            <a:r>
              <a:rPr lang="en-US" dirty="0" smtClean="0"/>
              <a:t>Add a monitoring solution that uses the metrics and logs</a:t>
            </a:r>
          </a:p>
          <a:p>
            <a:r>
              <a:rPr lang="en-US" dirty="0" smtClean="0"/>
              <a:t>Add Consul or similar</a:t>
            </a:r>
          </a:p>
          <a:p>
            <a:r>
              <a:rPr lang="en-US" dirty="0" smtClean="0"/>
              <a:t>Look at a standardized format for the events</a:t>
            </a:r>
          </a:p>
          <a:p>
            <a:r>
              <a:rPr lang="en-US" dirty="0" smtClean="0"/>
              <a:t>Run load tests</a:t>
            </a:r>
          </a:p>
          <a:p>
            <a:r>
              <a:rPr lang="en-US" dirty="0" smtClean="0"/>
              <a:t>Add security</a:t>
            </a:r>
          </a:p>
          <a:p>
            <a:r>
              <a:rPr lang="en-US" dirty="0" smtClean="0"/>
              <a:t>Run on a platform (</a:t>
            </a:r>
            <a:r>
              <a:rPr lang="en-US" dirty="0" err="1" smtClean="0"/>
              <a:t>Docker</a:t>
            </a:r>
            <a:r>
              <a:rPr lang="en-US" dirty="0" smtClean="0"/>
              <a:t>?)</a:t>
            </a:r>
          </a:p>
          <a:p>
            <a:endParaRPr lang="en-US" dirty="0" smtClean="0"/>
          </a:p>
          <a:p>
            <a:endParaRPr lang="en-US" dirty="0" smtClean="0"/>
          </a:p>
          <a:p>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29</a:t>
            </a:fld>
            <a:endParaRPr lang="en-US"/>
          </a:p>
        </p:txBody>
      </p:sp>
      <p:sp>
        <p:nvSpPr>
          <p:cNvPr id="7" name="Text Placeholder 6"/>
          <p:cNvSpPr>
            <a:spLocks noGrp="1"/>
          </p:cNvSpPr>
          <p:nvPr>
            <p:ph type="body" sz="quarter" idx="13"/>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11817389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3</a:t>
            </a:fld>
            <a:endParaRPr lang="en-US"/>
          </a:p>
        </p:txBody>
      </p:sp>
      <p:sp>
        <p:nvSpPr>
          <p:cNvPr id="7" name="Text Placeholder 6"/>
          <p:cNvSpPr>
            <a:spLocks noGrp="1"/>
          </p:cNvSpPr>
          <p:nvPr>
            <p:ph type="body" sz="quarter" idx="13"/>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pic>
        <p:nvPicPr>
          <p:cNvPr id="9" name="Picture Placeholder 16"/>
          <p:cNvPicPr>
            <a:picLocks noChangeAspect="1"/>
          </p:cNvPicPr>
          <p:nvPr/>
        </p:nvPicPr>
        <p:blipFill rotWithShape="1">
          <a:blip r:embed="rId3"/>
          <a:srcRect t="10000" b="10000"/>
          <a:stretch/>
        </p:blipFill>
        <p:spPr>
          <a:xfrm>
            <a:off x="8854407" y="2640983"/>
            <a:ext cx="868555" cy="868555"/>
          </a:xfrm>
          <a:prstGeom prst="rect">
            <a:avLst/>
          </a:prstGeom>
        </p:spPr>
      </p:pic>
      <p:pic>
        <p:nvPicPr>
          <p:cNvPr id="12" name="Picture Placeholder 12"/>
          <p:cNvPicPr>
            <a:picLocks noChangeAspect="1"/>
          </p:cNvPicPr>
          <p:nvPr/>
        </p:nvPicPr>
        <p:blipFill>
          <a:blip r:embed="rId4"/>
          <a:srcRect/>
          <a:stretch>
            <a:fillRect/>
          </a:stretch>
        </p:blipFill>
        <p:spPr>
          <a:xfrm>
            <a:off x="2132667" y="2663727"/>
            <a:ext cx="895542" cy="895542"/>
          </a:xfrm>
          <a:prstGeom prst="rect">
            <a:avLst/>
          </a:prstGeom>
        </p:spPr>
      </p:pic>
      <p:sp>
        <p:nvSpPr>
          <p:cNvPr id="13" name="TextBox 12"/>
          <p:cNvSpPr txBox="1"/>
          <p:nvPr/>
        </p:nvSpPr>
        <p:spPr>
          <a:xfrm>
            <a:off x="8035813" y="4028123"/>
            <a:ext cx="2560305" cy="369332"/>
          </a:xfrm>
          <a:prstGeom prst="rect">
            <a:avLst/>
          </a:prstGeom>
          <a:noFill/>
        </p:spPr>
        <p:txBody>
          <a:bodyPr wrap="square" rtlCol="0">
            <a:spAutoFit/>
          </a:bodyPr>
          <a:lstStyle/>
          <a:p>
            <a:pPr algn="ctr"/>
            <a:r>
              <a:rPr lang="en-US" dirty="0" smtClean="0"/>
              <a:t>Marco van der Linden</a:t>
            </a:r>
            <a:endParaRPr lang="en-US" dirty="0"/>
          </a:p>
        </p:txBody>
      </p:sp>
      <p:sp>
        <p:nvSpPr>
          <p:cNvPr id="14" name="TextBox 13"/>
          <p:cNvSpPr txBox="1"/>
          <p:nvPr/>
        </p:nvSpPr>
        <p:spPr>
          <a:xfrm>
            <a:off x="1776406" y="4028123"/>
            <a:ext cx="1466259" cy="369332"/>
          </a:xfrm>
          <a:prstGeom prst="rect">
            <a:avLst/>
          </a:prstGeom>
          <a:noFill/>
        </p:spPr>
        <p:txBody>
          <a:bodyPr wrap="square" rtlCol="0">
            <a:spAutoFit/>
          </a:bodyPr>
          <a:lstStyle/>
          <a:p>
            <a:pPr algn="ctr"/>
            <a:r>
              <a:rPr lang="en-US" dirty="0" smtClean="0"/>
              <a:t>Jan </a:t>
            </a:r>
            <a:r>
              <a:rPr lang="en-US" dirty="0" err="1" smtClean="0"/>
              <a:t>Vermeir</a:t>
            </a:r>
            <a:endParaRPr lang="en-US" dirty="0"/>
          </a:p>
        </p:txBody>
      </p:sp>
      <p:sp>
        <p:nvSpPr>
          <p:cNvPr id="15" name="TextBox 14"/>
          <p:cNvSpPr txBox="1"/>
          <p:nvPr/>
        </p:nvSpPr>
        <p:spPr>
          <a:xfrm>
            <a:off x="4923515" y="4028123"/>
            <a:ext cx="2043028" cy="369332"/>
          </a:xfrm>
          <a:prstGeom prst="rect">
            <a:avLst/>
          </a:prstGeom>
          <a:noFill/>
        </p:spPr>
        <p:txBody>
          <a:bodyPr wrap="square" rtlCol="0">
            <a:spAutoFit/>
          </a:bodyPr>
          <a:lstStyle/>
          <a:p>
            <a:pPr algn="ctr"/>
            <a:r>
              <a:rPr lang="en-US" dirty="0" smtClean="0"/>
              <a:t>Steven </a:t>
            </a:r>
            <a:r>
              <a:rPr lang="en-US" dirty="0" err="1" smtClean="0"/>
              <a:t>Ottenhoff</a:t>
            </a:r>
            <a:endParaRPr lang="en-US" dirty="0"/>
          </a:p>
        </p:txBody>
      </p:sp>
      <p:pic>
        <p:nvPicPr>
          <p:cNvPr id="3" name="Picture 2"/>
          <p:cNvPicPr>
            <a:picLocks noChangeAspect="1"/>
          </p:cNvPicPr>
          <p:nvPr/>
        </p:nvPicPr>
        <p:blipFill>
          <a:blip r:embed="rId5"/>
          <a:stretch>
            <a:fillRect/>
          </a:stretch>
        </p:blipFill>
        <p:spPr>
          <a:xfrm>
            <a:off x="5489132" y="2671352"/>
            <a:ext cx="887917" cy="887917"/>
          </a:xfrm>
          <a:prstGeom prst="rect">
            <a:avLst/>
          </a:prstGeom>
        </p:spPr>
      </p:pic>
    </p:spTree>
    <p:extLst>
      <p:ext uri="{BB962C8B-B14F-4D97-AF65-F5344CB8AC3E}">
        <p14:creationId xmlns:p14="http://schemas.microsoft.com/office/powerpoint/2010/main" val="4843171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smtClean="0"/>
              <a:t>Evaluation</a:t>
            </a:r>
            <a:endParaRPr lang="en-GB"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30</a:t>
            </a:fld>
            <a:endParaRPr lang="en-US"/>
          </a:p>
        </p:txBody>
      </p:sp>
      <p:sp>
        <p:nvSpPr>
          <p:cNvPr id="9" name="Text Placeholder 8"/>
          <p:cNvSpPr>
            <a:spLocks noGrp="1"/>
          </p:cNvSpPr>
          <p:nvPr>
            <p:ph type="body" sz="quarter" idx="13"/>
          </p:nvPr>
        </p:nvSpPr>
        <p:spPr/>
        <p:txBody>
          <a:bodyPr/>
          <a:lstStyle/>
          <a:p>
            <a:endParaRPr lang="en-GB"/>
          </a:p>
        </p:txBody>
      </p:sp>
      <p:sp>
        <p:nvSpPr>
          <p:cNvPr id="10" name="Text Placeholder 9"/>
          <p:cNvSpPr>
            <a:spLocks noGrp="1"/>
          </p:cNvSpPr>
          <p:nvPr>
            <p:ph type="body" sz="quarter" idx="14"/>
          </p:nvPr>
        </p:nvSpPr>
        <p:spPr/>
        <p:txBody>
          <a:bodyPr/>
          <a:lstStyle/>
          <a:p>
            <a:endParaRPr lang="en-GB"/>
          </a:p>
        </p:txBody>
      </p:sp>
      <p:sp>
        <p:nvSpPr>
          <p:cNvPr id="2" name="Content Placeholder 1"/>
          <p:cNvSpPr>
            <a:spLocks noGrp="1"/>
          </p:cNvSpPr>
          <p:nvPr>
            <p:ph idx="1"/>
          </p:nvPr>
        </p:nvSpPr>
        <p:spPr/>
        <p:txBody>
          <a:bodyPr/>
          <a:lstStyle/>
          <a:p>
            <a:r>
              <a:rPr lang="en-GB" dirty="0" smtClean="0"/>
              <a:t>What was cool..</a:t>
            </a:r>
          </a:p>
          <a:p>
            <a:r>
              <a:rPr lang="en-GB" dirty="0" smtClean="0"/>
              <a:t>What can be improved..</a:t>
            </a:r>
          </a:p>
          <a:p>
            <a:endParaRPr lang="en-GB" dirty="0" smtClean="0"/>
          </a:p>
          <a:p>
            <a:endParaRPr lang="en-GB" dirty="0"/>
          </a:p>
          <a:p>
            <a:pPr marL="0" indent="0">
              <a:buNone/>
            </a:pPr>
            <a:r>
              <a:rPr lang="en-GB" dirty="0" smtClean="0"/>
              <a:t>			Please put a sticky on the whiteboard.</a:t>
            </a:r>
          </a:p>
          <a:p>
            <a:endParaRPr lang="en-GB" dirty="0"/>
          </a:p>
          <a:p>
            <a:endParaRPr lang="en-GB" dirty="0"/>
          </a:p>
        </p:txBody>
      </p:sp>
    </p:spTree>
    <p:extLst>
      <p:ext uri="{BB962C8B-B14F-4D97-AF65-F5344CB8AC3E}">
        <p14:creationId xmlns:p14="http://schemas.microsoft.com/office/powerpoint/2010/main" val="390664649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31</a:t>
            </a:fld>
            <a:endParaRPr lang="en-US"/>
          </a:p>
        </p:txBody>
      </p:sp>
      <p:sp>
        <p:nvSpPr>
          <p:cNvPr id="7" name="Title 6"/>
          <p:cNvSpPr>
            <a:spLocks noGrp="1"/>
          </p:cNvSpPr>
          <p:nvPr>
            <p:ph type="title" idx="4294967295"/>
          </p:nvPr>
        </p:nvSpPr>
        <p:spPr>
          <a:xfrm>
            <a:off x="1830388" y="2870200"/>
            <a:ext cx="10367962" cy="1611313"/>
          </a:xfrm>
        </p:spPr>
        <p:txBody>
          <a:bodyPr/>
          <a:lstStyle/>
          <a:p>
            <a:r>
              <a:rPr lang="en-GB" dirty="0" smtClean="0"/>
              <a:t>Thank you for your participation!</a:t>
            </a:r>
            <a:endParaRPr lang="en-GB" dirty="0"/>
          </a:p>
        </p:txBody>
      </p:sp>
    </p:spTree>
    <p:extLst>
      <p:ext uri="{BB962C8B-B14F-4D97-AF65-F5344CB8AC3E}">
        <p14:creationId xmlns:p14="http://schemas.microsoft.com/office/powerpoint/2010/main" val="335075301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 slides</a:t>
            </a:r>
            <a:endParaRPr lang="en-US" dirty="0"/>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32</a:t>
            </a:fld>
            <a:endParaRPr lang="en-US"/>
          </a:p>
        </p:txBody>
      </p:sp>
      <p:sp>
        <p:nvSpPr>
          <p:cNvPr id="7" name="Text Placeholder 6"/>
          <p:cNvSpPr>
            <a:spLocks noGrp="1"/>
          </p:cNvSpPr>
          <p:nvPr>
            <p:ph type="body" sz="quarter" idx="13"/>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117779900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smtClean="0"/>
              <a:t>Things to take away</a:t>
            </a:r>
            <a:endParaRPr lang="en-GB"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33</a:t>
            </a:fld>
            <a:endParaRPr lang="en-US"/>
          </a:p>
        </p:txBody>
      </p:sp>
      <p:sp>
        <p:nvSpPr>
          <p:cNvPr id="9" name="Text Placeholder 8"/>
          <p:cNvSpPr>
            <a:spLocks noGrp="1"/>
          </p:cNvSpPr>
          <p:nvPr>
            <p:ph type="body" sz="quarter" idx="13"/>
          </p:nvPr>
        </p:nvSpPr>
        <p:spPr/>
        <p:txBody>
          <a:bodyPr/>
          <a:lstStyle/>
          <a:p>
            <a:endParaRPr lang="en-GB"/>
          </a:p>
        </p:txBody>
      </p:sp>
      <p:sp>
        <p:nvSpPr>
          <p:cNvPr id="10" name="Text Placeholder 9"/>
          <p:cNvSpPr>
            <a:spLocks noGrp="1"/>
          </p:cNvSpPr>
          <p:nvPr>
            <p:ph type="body" sz="quarter" idx="14"/>
          </p:nvPr>
        </p:nvSpPr>
        <p:spPr/>
        <p:txBody>
          <a:bodyPr/>
          <a:lstStyle/>
          <a:p>
            <a:endParaRPr lang="en-GB"/>
          </a:p>
        </p:txBody>
      </p:sp>
      <p:pic>
        <p:nvPicPr>
          <p:cNvPr id="13" name="Content Placeholder 12"/>
          <p:cNvPicPr>
            <a:picLocks noGrp="1" noChangeAspect="1"/>
          </p:cNvPicPr>
          <p:nvPr>
            <p:ph idx="1"/>
          </p:nvPr>
        </p:nvPicPr>
        <p:blipFill>
          <a:blip r:embed="rId3"/>
          <a:srcRect l="-24823" r="-24823"/>
          <a:stretch>
            <a:fillRect/>
          </a:stretch>
        </p:blipFill>
        <p:spPr/>
      </p:pic>
    </p:spTree>
    <p:extLst>
      <p:ext uri="{BB962C8B-B14F-4D97-AF65-F5344CB8AC3E}">
        <p14:creationId xmlns:p14="http://schemas.microsoft.com/office/powerpoint/2010/main" val="405251654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34</a:t>
            </a:fld>
            <a:endParaRPr lang="en-US"/>
          </a:p>
        </p:txBody>
      </p:sp>
      <p:sp>
        <p:nvSpPr>
          <p:cNvPr id="12" name="Text Placeholder 10"/>
          <p:cNvSpPr>
            <a:spLocks noGrp="1"/>
          </p:cNvSpPr>
          <p:nvPr>
            <p:ph type="body" sz="quarter" idx="13"/>
          </p:nvPr>
        </p:nvSpPr>
        <p:spPr/>
        <p:txBody>
          <a:bodyPr/>
          <a:lstStyle/>
          <a:p>
            <a:r>
              <a:rPr lang="en-GB" dirty="0" smtClean="0"/>
              <a:t>Visualization </a:t>
            </a:r>
            <a:r>
              <a:rPr lang="en-GB" dirty="0"/>
              <a:t>of relationships </a:t>
            </a:r>
          </a:p>
        </p:txBody>
      </p:sp>
      <p:pic>
        <p:nvPicPr>
          <p:cNvPr id="8" name="Content Placeholder 8"/>
          <p:cNvPicPr>
            <a:picLocks noGrp="1" noChangeAspect="1"/>
          </p:cNvPicPr>
          <p:nvPr>
            <p:ph idx="1"/>
          </p:nvPr>
        </p:nvPicPr>
        <p:blipFill>
          <a:blip r:embed="rId3"/>
          <a:srcRect t="16556" b="16556"/>
          <a:stretch>
            <a:fillRect/>
          </a:stretch>
        </p:blipFill>
        <p:spPr>
          <a:xfrm>
            <a:off x="1312863" y="1398588"/>
            <a:ext cx="10139362" cy="4575175"/>
          </a:xfrm>
        </p:spPr>
      </p:pic>
      <p:sp>
        <p:nvSpPr>
          <p:cNvPr id="13" name="Text Placeholder 12"/>
          <p:cNvSpPr>
            <a:spLocks noGrp="1"/>
          </p:cNvSpPr>
          <p:nvPr>
            <p:ph type="body" sz="quarter" idx="14"/>
          </p:nvPr>
        </p:nvSpPr>
        <p:spPr>
          <a:xfrm>
            <a:off x="3386907" y="6516245"/>
            <a:ext cx="8587374" cy="265112"/>
          </a:xfrm>
        </p:spPr>
        <p:txBody>
          <a:bodyPr/>
          <a:lstStyle/>
          <a:p>
            <a:endParaRPr lang="en-US"/>
          </a:p>
        </p:txBody>
      </p:sp>
      <p:sp>
        <p:nvSpPr>
          <p:cNvPr id="3" name="Title 2"/>
          <p:cNvSpPr>
            <a:spLocks noGrp="1"/>
          </p:cNvSpPr>
          <p:nvPr>
            <p:ph type="title"/>
          </p:nvPr>
        </p:nvSpPr>
        <p:spPr/>
        <p:txBody>
          <a:bodyPr/>
          <a:lstStyle/>
          <a:p>
            <a:r>
              <a:rPr lang="en-US" dirty="0" smtClean="0"/>
              <a:t>Visualization</a:t>
            </a:r>
            <a:endParaRPr lang="en-US" dirty="0"/>
          </a:p>
        </p:txBody>
      </p:sp>
    </p:spTree>
    <p:extLst>
      <p:ext uri="{BB962C8B-B14F-4D97-AF65-F5344CB8AC3E}">
        <p14:creationId xmlns:p14="http://schemas.microsoft.com/office/powerpoint/2010/main" val="97417244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Package Dependencies</a:t>
            </a:r>
            <a:endParaRPr lang="nl-NL" dirty="0"/>
          </a:p>
        </p:txBody>
      </p:sp>
      <p:pic>
        <p:nvPicPr>
          <p:cNvPr id="9" name="Content Placeholder 8"/>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95084" y="1720850"/>
            <a:ext cx="7803469" cy="4486275"/>
          </a:xfrm>
        </p:spPr>
      </p:pic>
      <p:sp>
        <p:nvSpPr>
          <p:cNvPr id="5" name="Date Placeholder 4"/>
          <p:cNvSpPr>
            <a:spLocks noGrp="1"/>
          </p:cNvSpPr>
          <p:nvPr>
            <p:ph type="dt" sz="half" idx="10"/>
          </p:nvPr>
        </p:nvSpPr>
        <p:spPr/>
        <p:txBody>
          <a:bodyPr/>
          <a:lstStyle/>
          <a:p>
            <a:r>
              <a:rPr lang="en-US" smtClean="0"/>
              <a:t>8 September 2015</a:t>
            </a:r>
            <a:endParaRPr lang="en-US"/>
          </a:p>
        </p:txBody>
      </p:sp>
      <p:sp>
        <p:nvSpPr>
          <p:cNvPr id="6" name="Footer Placeholder 5"/>
          <p:cNvSpPr>
            <a:spLocks noGrp="1"/>
          </p:cNvSpPr>
          <p:nvPr>
            <p:ph type="ftr" sz="quarter" idx="11"/>
          </p:nvPr>
        </p:nvSpPr>
        <p:spPr/>
        <p:txBody>
          <a:bodyPr/>
          <a:lstStyle/>
          <a:p>
            <a:r>
              <a:rPr lang="en-US" smtClean="0"/>
              <a:t>Meetup DDE - Refactoring a Monolith to Microservices – v3</a:t>
            </a:r>
            <a:endParaRPr lang="en-US"/>
          </a:p>
        </p:txBody>
      </p:sp>
      <p:sp>
        <p:nvSpPr>
          <p:cNvPr id="7" name="Slide Number Placeholder 6"/>
          <p:cNvSpPr>
            <a:spLocks noGrp="1"/>
          </p:cNvSpPr>
          <p:nvPr>
            <p:ph type="sldNum" sz="quarter" idx="12"/>
          </p:nvPr>
        </p:nvSpPr>
        <p:spPr/>
        <p:txBody>
          <a:bodyPr/>
          <a:lstStyle/>
          <a:p>
            <a:fld id="{3D239030-1781-5348-AAF9-15B502439A8D}" type="slidenum">
              <a:rPr lang="nl-NL" smtClean="0"/>
              <a:t>35</a:t>
            </a:fld>
            <a:endParaRPr lang="nl-NL"/>
          </a:p>
        </p:txBody>
      </p:sp>
    </p:spTree>
    <p:extLst>
      <p:ext uri="{BB962C8B-B14F-4D97-AF65-F5344CB8AC3E}">
        <p14:creationId xmlns:p14="http://schemas.microsoft.com/office/powerpoint/2010/main" val="312817770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Foreign Key Constraints (1)</a:t>
            </a:r>
            <a:endParaRPr lang="nl-NL" dirty="0"/>
          </a:p>
        </p:txBody>
      </p:sp>
      <p:sp>
        <p:nvSpPr>
          <p:cNvPr id="3" name="Content Placeholder 2"/>
          <p:cNvSpPr>
            <a:spLocks noGrp="1"/>
          </p:cNvSpPr>
          <p:nvPr>
            <p:ph idx="1"/>
          </p:nvPr>
        </p:nvSpPr>
        <p:spPr/>
        <p:txBody>
          <a:bodyPr>
            <a:normAutofit/>
          </a:bodyPr>
          <a:lstStyle/>
          <a:p>
            <a:pPr marL="0" indent="0">
              <a:buNone/>
            </a:pPr>
            <a:r>
              <a:rPr lang="en-US" sz="2400" b="1" dirty="0" smtClean="0">
                <a:latin typeface="Courier New" panose="02070309020205020404" pitchFamily="49" charset="0"/>
                <a:cs typeface="Courier New" panose="02070309020205020404" pitchFamily="49" charset="0"/>
              </a:rPr>
              <a:t>CREATE TABLE `patient`</a:t>
            </a:r>
          </a:p>
          <a:p>
            <a:pPr marL="0" indent="0">
              <a:buNone/>
            </a:pPr>
            <a:r>
              <a:rPr lang="en-US" sz="2400" b="1" dirty="0" smtClean="0">
                <a:latin typeface="Courier New" panose="02070309020205020404" pitchFamily="49" charset="0"/>
                <a:cs typeface="Courier New" panose="02070309020205020404" pitchFamily="49" charset="0"/>
              </a:rPr>
              <a:t>…</a:t>
            </a:r>
          </a:p>
          <a:p>
            <a:pPr marL="0" indent="0">
              <a:buNone/>
            </a:pPr>
            <a:endParaRPr lang="nl-NL" sz="2400" b="1" dirty="0" smtClean="0">
              <a:latin typeface="Courier New" panose="02070309020205020404" pitchFamily="49" charset="0"/>
              <a:cs typeface="Courier New" panose="02070309020205020404" pitchFamily="49" charset="0"/>
            </a:endParaRPr>
          </a:p>
          <a:p>
            <a:pPr marL="0" indent="0">
              <a:buNone/>
            </a:pPr>
            <a:r>
              <a:rPr lang="nl-NL" sz="2400" b="1" dirty="0" smtClean="0">
                <a:latin typeface="Courier New" panose="02070309020205020404" pitchFamily="49" charset="0"/>
                <a:cs typeface="Courier New" panose="02070309020205020404" pitchFamily="49" charset="0"/>
              </a:rPr>
              <a:t>ALTER </a:t>
            </a:r>
            <a:r>
              <a:rPr lang="nl-NL" sz="2400" b="1" dirty="0">
                <a:latin typeface="Courier New" panose="02070309020205020404" pitchFamily="49" charset="0"/>
                <a:cs typeface="Courier New" panose="02070309020205020404" pitchFamily="49" charset="0"/>
              </a:rPr>
              <a:t>TABLE `</a:t>
            </a:r>
            <a:r>
              <a:rPr lang="nl-NL" sz="2400" b="1" dirty="0" err="1">
                <a:solidFill>
                  <a:srgbClr val="FF0000"/>
                </a:solidFill>
                <a:latin typeface="Courier New" panose="02070309020205020404" pitchFamily="49" charset="0"/>
                <a:cs typeface="Courier New" panose="02070309020205020404" pitchFamily="49" charset="0"/>
              </a:rPr>
              <a:t>patient_allergies</a:t>
            </a:r>
            <a:r>
              <a:rPr lang="nl-NL" sz="2400" b="1" dirty="0">
                <a:latin typeface="Courier New" panose="02070309020205020404" pitchFamily="49" charset="0"/>
                <a:cs typeface="Courier New" panose="02070309020205020404" pitchFamily="49" charset="0"/>
              </a:rPr>
              <a:t>`</a:t>
            </a:r>
          </a:p>
          <a:p>
            <a:pPr marL="0" indent="0">
              <a:buNone/>
            </a:pPr>
            <a:r>
              <a:rPr lang="nl-NL" sz="2400" b="1" dirty="0">
                <a:latin typeface="Courier New" panose="02070309020205020404" pitchFamily="49" charset="0"/>
                <a:cs typeface="Courier New" panose="02070309020205020404" pitchFamily="49" charset="0"/>
              </a:rPr>
              <a:t>  ADD CONSTRAINT `patient_allergies_ibfk_1` FOREIGN KEY (`PATIENT_ID`) REFERENCES `</a:t>
            </a:r>
            <a:r>
              <a:rPr lang="nl-NL" sz="2400" b="1" dirty="0" err="1">
                <a:solidFill>
                  <a:srgbClr val="0070C0"/>
                </a:solidFill>
                <a:latin typeface="Courier New" panose="02070309020205020404" pitchFamily="49" charset="0"/>
                <a:cs typeface="Courier New" panose="02070309020205020404" pitchFamily="49" charset="0"/>
              </a:rPr>
              <a:t>patient</a:t>
            </a:r>
            <a:r>
              <a:rPr lang="nl-NL" sz="2400" b="1" dirty="0">
                <a:latin typeface="Courier New" panose="02070309020205020404" pitchFamily="49" charset="0"/>
                <a:cs typeface="Courier New" panose="02070309020205020404" pitchFamily="49" charset="0"/>
              </a:rPr>
              <a:t>` (`PATIENT_ID`),</a:t>
            </a:r>
          </a:p>
          <a:p>
            <a:pPr marL="0" indent="0">
              <a:buNone/>
            </a:pPr>
            <a:r>
              <a:rPr lang="nl-NL" sz="2400" b="1" dirty="0">
                <a:latin typeface="Courier New" panose="02070309020205020404" pitchFamily="49" charset="0"/>
                <a:cs typeface="Courier New" panose="02070309020205020404" pitchFamily="49" charset="0"/>
              </a:rPr>
              <a:t>  ADD CONSTRAINT `patient_allergies_ibfk_2` FOREIGN KEY (`ALLERGY_CODE`) REFERENCES `</a:t>
            </a:r>
            <a:r>
              <a:rPr lang="nl-NL" sz="2400" b="1" dirty="0" err="1">
                <a:solidFill>
                  <a:srgbClr val="0070C0"/>
                </a:solidFill>
                <a:latin typeface="Courier New" panose="02070309020205020404" pitchFamily="49" charset="0"/>
                <a:cs typeface="Courier New" panose="02070309020205020404" pitchFamily="49" charset="0"/>
              </a:rPr>
              <a:t>allergies</a:t>
            </a:r>
            <a:r>
              <a:rPr lang="nl-NL" sz="2400" b="1" dirty="0">
                <a:latin typeface="Courier New" panose="02070309020205020404" pitchFamily="49" charset="0"/>
                <a:cs typeface="Courier New" panose="02070309020205020404" pitchFamily="49" charset="0"/>
              </a:rPr>
              <a:t>` (`ALLERGIES_CODE`);</a:t>
            </a:r>
          </a:p>
          <a:p>
            <a:pPr marL="0" indent="0">
              <a:buNone/>
            </a:pPr>
            <a:endParaRPr lang="nl-NL" sz="2400" b="1" dirty="0">
              <a:latin typeface="Courier New" panose="02070309020205020404" pitchFamily="49" charset="0"/>
              <a:cs typeface="Courier New" panose="02070309020205020404" pitchFamily="49" charset="0"/>
            </a:endParaRP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nl-NL" smtClean="0"/>
              <a:t>36</a:t>
            </a:fld>
            <a:endParaRPr lang="nl-NL"/>
          </a:p>
        </p:txBody>
      </p:sp>
    </p:spTree>
    <p:extLst>
      <p:ext uri="{BB962C8B-B14F-4D97-AF65-F5344CB8AC3E}">
        <p14:creationId xmlns:p14="http://schemas.microsoft.com/office/powerpoint/2010/main" val="63660704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Foreign Key Constraints (2)</a:t>
            </a:r>
            <a:endParaRPr lang="nl-NL"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52441" y="1720850"/>
            <a:ext cx="6688756" cy="4486275"/>
          </a:xfrm>
        </p:spPr>
      </p:pic>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nl-NL" smtClean="0"/>
              <a:t>37</a:t>
            </a:fld>
            <a:endParaRPr lang="nl-NL"/>
          </a:p>
        </p:txBody>
      </p:sp>
      <p:sp>
        <p:nvSpPr>
          <p:cNvPr id="8" name="TextBox 7"/>
          <p:cNvSpPr txBox="1"/>
          <p:nvPr/>
        </p:nvSpPr>
        <p:spPr>
          <a:xfrm>
            <a:off x="2434223" y="6420672"/>
            <a:ext cx="7725192" cy="369332"/>
          </a:xfrm>
          <a:prstGeom prst="rect">
            <a:avLst/>
          </a:prstGeom>
          <a:noFill/>
        </p:spPr>
        <p:txBody>
          <a:bodyPr wrap="none" rtlCol="0">
            <a:spAutoFit/>
          </a:bodyPr>
          <a:lstStyle/>
          <a:p>
            <a:r>
              <a:rPr lang="nl-NL" dirty="0"/>
              <a:t>https://github.com/walkingtree/hcis/blob/master/Sql/hcis_core_schema.sql</a:t>
            </a:r>
          </a:p>
        </p:txBody>
      </p:sp>
    </p:spTree>
    <p:extLst>
      <p:ext uri="{BB962C8B-B14F-4D97-AF65-F5344CB8AC3E}">
        <p14:creationId xmlns:p14="http://schemas.microsoft.com/office/powerpoint/2010/main" val="39940937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Foreign Key Constraints </a:t>
            </a:r>
            <a:r>
              <a:rPr lang="en-US" dirty="0" smtClean="0"/>
              <a:t>(3)</a:t>
            </a:r>
            <a:endParaRPr lang="nl-NL"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07358" y="1720850"/>
            <a:ext cx="3978922" cy="4486275"/>
          </a:xfrm>
        </p:spPr>
      </p:pic>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nl-NL" smtClean="0"/>
              <a:t>38</a:t>
            </a:fld>
            <a:endParaRPr lang="nl-NL"/>
          </a:p>
        </p:txBody>
      </p:sp>
      <p:sp>
        <p:nvSpPr>
          <p:cNvPr id="8" name="TextBox 7"/>
          <p:cNvSpPr txBox="1"/>
          <p:nvPr/>
        </p:nvSpPr>
        <p:spPr>
          <a:xfrm>
            <a:off x="1693369" y="6355447"/>
            <a:ext cx="9383698" cy="369332"/>
          </a:xfrm>
          <a:prstGeom prst="rect">
            <a:avLst/>
          </a:prstGeom>
          <a:noFill/>
        </p:spPr>
        <p:txBody>
          <a:bodyPr wrap="none" rtlCol="0">
            <a:spAutoFit/>
          </a:bodyPr>
          <a:lstStyle/>
          <a:p>
            <a:r>
              <a:rPr lang="nl-NL" dirty="0" err="1" smtClean="0"/>
              <a:t>https</a:t>
            </a:r>
            <a:r>
              <a:rPr lang="nl-NL" dirty="0"/>
              <a:t>://github.com/mbaechler/OBM/blob/master/ui/scripts/2.4/create_obmdb_2.4.mysql.sql</a:t>
            </a:r>
          </a:p>
        </p:txBody>
      </p:sp>
    </p:spTree>
    <p:extLst>
      <p:ext uri="{BB962C8B-B14F-4D97-AF65-F5344CB8AC3E}">
        <p14:creationId xmlns:p14="http://schemas.microsoft.com/office/powerpoint/2010/main" val="83841530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On dependencies between services</a:t>
            </a:r>
          </a:p>
        </p:txBody>
      </p:sp>
      <p:sp>
        <p:nvSpPr>
          <p:cNvPr id="3" name="Content Placeholder 2"/>
          <p:cNvSpPr>
            <a:spLocks noGrp="1"/>
          </p:cNvSpPr>
          <p:nvPr>
            <p:ph idx="1"/>
          </p:nvPr>
        </p:nvSpPr>
        <p:spPr/>
        <p:txBody>
          <a:bodyPr/>
          <a:lstStyle/>
          <a:p>
            <a:r>
              <a:rPr lang="en-US" dirty="0"/>
              <a:t>Different kinds of dependencies:</a:t>
            </a:r>
          </a:p>
          <a:p>
            <a:pPr lvl="1"/>
            <a:r>
              <a:rPr lang="en-US" dirty="0"/>
              <a:t>At </a:t>
            </a:r>
            <a:r>
              <a:rPr lang="en-US" b="1" dirty="0"/>
              <a:t>develop-time</a:t>
            </a:r>
            <a:r>
              <a:rPr lang="en-US" dirty="0"/>
              <a:t>: designing and implementing functionality</a:t>
            </a:r>
          </a:p>
          <a:p>
            <a:pPr lvl="1"/>
            <a:r>
              <a:rPr lang="en-US" dirty="0"/>
              <a:t>At </a:t>
            </a:r>
            <a:r>
              <a:rPr lang="en-US" b="1" dirty="0"/>
              <a:t>compile-time</a:t>
            </a:r>
            <a:r>
              <a:rPr lang="en-US" dirty="0"/>
              <a:t>: building executable </a:t>
            </a:r>
            <a:r>
              <a:rPr lang="en-US" dirty="0" smtClean="0"/>
              <a:t>services</a:t>
            </a:r>
            <a:endParaRPr lang="en-US" dirty="0"/>
          </a:p>
          <a:p>
            <a:pPr lvl="1"/>
            <a:r>
              <a:rPr lang="en-US" dirty="0"/>
              <a:t>At </a:t>
            </a:r>
            <a:r>
              <a:rPr lang="en-US" b="1" dirty="0"/>
              <a:t>run-time</a:t>
            </a:r>
            <a:r>
              <a:rPr lang="en-US" dirty="0"/>
              <a:t>: delivering business functionality in customer journeys</a:t>
            </a:r>
          </a:p>
          <a:p>
            <a:r>
              <a:rPr lang="en-US" dirty="0" err="1"/>
              <a:t>Microservices</a:t>
            </a:r>
            <a:r>
              <a:rPr lang="en-US" dirty="0"/>
              <a:t> architecture primarily addresses the first two</a:t>
            </a:r>
          </a:p>
          <a:p>
            <a:pPr lvl="1"/>
            <a:r>
              <a:rPr lang="en-US" dirty="0"/>
              <a:t>Independent development of business capabilities</a:t>
            </a:r>
          </a:p>
          <a:p>
            <a:pPr lvl="1"/>
            <a:r>
              <a:rPr lang="en-US" dirty="0"/>
              <a:t>Isolated deployment of business services</a:t>
            </a:r>
          </a:p>
          <a:p>
            <a:r>
              <a:rPr lang="en-US" dirty="0"/>
              <a:t>But on customer journey-level, dependencies might remain</a:t>
            </a:r>
          </a:p>
          <a:p>
            <a:pPr lvl="1"/>
            <a:r>
              <a:rPr lang="en-US" dirty="0"/>
              <a:t>Customer journeys integrate multiple business capabilities</a:t>
            </a:r>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a:t>39</a:t>
            </a:fld>
            <a:endParaRPr lang="en-US"/>
          </a:p>
        </p:txBody>
      </p:sp>
      <p:sp>
        <p:nvSpPr>
          <p:cNvPr id="7" name="Text Placeholder 6"/>
          <p:cNvSpPr>
            <a:spLocks noGrp="1"/>
          </p:cNvSpPr>
          <p:nvPr>
            <p:ph type="body" sz="quarter" idx="13"/>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3091867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4</a:t>
            </a:fld>
            <a:endParaRPr lang="en-US"/>
          </a:p>
        </p:txBody>
      </p:sp>
      <p:sp>
        <p:nvSpPr>
          <p:cNvPr id="7" name="Text Placeholder 6"/>
          <p:cNvSpPr>
            <a:spLocks noGrp="1"/>
          </p:cNvSpPr>
          <p:nvPr>
            <p:ph type="body" sz="quarter" idx="13"/>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pic>
        <p:nvPicPr>
          <p:cNvPr id="9" name="Picture Placeholder 16"/>
          <p:cNvPicPr>
            <a:picLocks noChangeAspect="1"/>
          </p:cNvPicPr>
          <p:nvPr/>
        </p:nvPicPr>
        <p:blipFill rotWithShape="1">
          <a:blip r:embed="rId3"/>
          <a:srcRect t="10000" b="10000"/>
          <a:stretch/>
        </p:blipFill>
        <p:spPr>
          <a:xfrm>
            <a:off x="8486268" y="2391446"/>
            <a:ext cx="1466259" cy="1466259"/>
          </a:xfrm>
          <a:prstGeom prst="rect">
            <a:avLst/>
          </a:prstGeom>
        </p:spPr>
      </p:pic>
      <p:pic>
        <p:nvPicPr>
          <p:cNvPr id="10" name="Picture Placeholder 14"/>
          <p:cNvPicPr>
            <a:picLocks noChangeAspect="1"/>
          </p:cNvPicPr>
          <p:nvPr/>
        </p:nvPicPr>
        <p:blipFill>
          <a:blip r:embed="rId4"/>
          <a:srcRect/>
          <a:stretch>
            <a:fillRect/>
          </a:stretch>
        </p:blipFill>
        <p:spPr>
          <a:xfrm>
            <a:off x="5131337" y="2391446"/>
            <a:ext cx="1466259" cy="1466259"/>
          </a:xfrm>
          <a:prstGeom prst="rect">
            <a:avLst/>
          </a:prstGeom>
        </p:spPr>
      </p:pic>
      <p:pic>
        <p:nvPicPr>
          <p:cNvPr id="12" name="Picture Placeholder 12"/>
          <p:cNvPicPr>
            <a:picLocks noChangeAspect="1"/>
          </p:cNvPicPr>
          <p:nvPr/>
        </p:nvPicPr>
        <p:blipFill>
          <a:blip r:embed="rId5"/>
          <a:srcRect/>
          <a:stretch>
            <a:fillRect/>
          </a:stretch>
        </p:blipFill>
        <p:spPr>
          <a:xfrm>
            <a:off x="1776406" y="2391446"/>
            <a:ext cx="1466259" cy="1466259"/>
          </a:xfrm>
          <a:prstGeom prst="rect">
            <a:avLst/>
          </a:prstGeom>
        </p:spPr>
      </p:pic>
      <p:sp>
        <p:nvSpPr>
          <p:cNvPr id="13" name="TextBox 12"/>
          <p:cNvSpPr txBox="1"/>
          <p:nvPr/>
        </p:nvSpPr>
        <p:spPr>
          <a:xfrm>
            <a:off x="8035813" y="4028123"/>
            <a:ext cx="2560305" cy="369332"/>
          </a:xfrm>
          <a:prstGeom prst="rect">
            <a:avLst/>
          </a:prstGeom>
          <a:noFill/>
        </p:spPr>
        <p:txBody>
          <a:bodyPr wrap="square" rtlCol="0">
            <a:spAutoFit/>
          </a:bodyPr>
          <a:lstStyle/>
          <a:p>
            <a:pPr algn="ctr"/>
            <a:r>
              <a:rPr lang="en-US" dirty="0" smtClean="0"/>
              <a:t>Marco van der Linden</a:t>
            </a:r>
            <a:endParaRPr lang="en-US" dirty="0"/>
          </a:p>
        </p:txBody>
      </p:sp>
      <p:sp>
        <p:nvSpPr>
          <p:cNvPr id="14" name="TextBox 13"/>
          <p:cNvSpPr txBox="1"/>
          <p:nvPr/>
        </p:nvSpPr>
        <p:spPr>
          <a:xfrm>
            <a:off x="1776406" y="4028123"/>
            <a:ext cx="1466259" cy="369332"/>
          </a:xfrm>
          <a:prstGeom prst="rect">
            <a:avLst/>
          </a:prstGeom>
          <a:noFill/>
        </p:spPr>
        <p:txBody>
          <a:bodyPr wrap="square" rtlCol="0">
            <a:spAutoFit/>
          </a:bodyPr>
          <a:lstStyle/>
          <a:p>
            <a:pPr algn="ctr"/>
            <a:r>
              <a:rPr lang="en-US" dirty="0" smtClean="0"/>
              <a:t>Jan </a:t>
            </a:r>
            <a:r>
              <a:rPr lang="en-US" dirty="0" err="1" smtClean="0"/>
              <a:t>Vermeir</a:t>
            </a:r>
            <a:endParaRPr lang="en-US" dirty="0"/>
          </a:p>
        </p:txBody>
      </p:sp>
      <p:sp>
        <p:nvSpPr>
          <p:cNvPr id="15" name="TextBox 14"/>
          <p:cNvSpPr txBox="1"/>
          <p:nvPr/>
        </p:nvSpPr>
        <p:spPr>
          <a:xfrm>
            <a:off x="4923515" y="4028123"/>
            <a:ext cx="2043028" cy="369332"/>
          </a:xfrm>
          <a:prstGeom prst="rect">
            <a:avLst/>
          </a:prstGeom>
          <a:noFill/>
        </p:spPr>
        <p:txBody>
          <a:bodyPr wrap="square" rtlCol="0">
            <a:spAutoFit/>
          </a:bodyPr>
          <a:lstStyle/>
          <a:p>
            <a:pPr algn="ctr"/>
            <a:r>
              <a:rPr lang="en-US" dirty="0" err="1" smtClean="0"/>
              <a:t>Bastiaan</a:t>
            </a:r>
            <a:r>
              <a:rPr lang="en-US" dirty="0" smtClean="0"/>
              <a:t> Bakker</a:t>
            </a:r>
            <a:endParaRPr lang="en-US" dirty="0"/>
          </a:p>
        </p:txBody>
      </p:sp>
    </p:spTree>
    <p:extLst>
      <p:ext uri="{BB962C8B-B14F-4D97-AF65-F5344CB8AC3E}">
        <p14:creationId xmlns:p14="http://schemas.microsoft.com/office/powerpoint/2010/main" val="75705018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sz="4000" dirty="0" err="1" smtClean="0"/>
              <a:t>Microservices</a:t>
            </a:r>
            <a:r>
              <a:rPr lang="en-US" sz="4000" dirty="0" smtClean="0"/>
              <a:t>, Bounded Context and ABC</a:t>
            </a:r>
            <a:endParaRPr lang="en-GB" sz="4000" dirty="0"/>
          </a:p>
        </p:txBody>
      </p:sp>
      <p:sp>
        <p:nvSpPr>
          <p:cNvPr id="2" name="Text Placeholder 1"/>
          <p:cNvSpPr>
            <a:spLocks noGrp="1"/>
          </p:cNvSpPr>
          <p:nvPr>
            <p:ph type="body" idx="1"/>
          </p:nvPr>
        </p:nvSpPr>
        <p:spPr/>
        <p:txBody>
          <a:bodyPr/>
          <a:lstStyle/>
          <a:p>
            <a:endParaRPr lang="en-GB" dirty="0"/>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p:txBody>
          <a:bodyPr/>
          <a:lstStyle/>
          <a:p>
            <a:r>
              <a:rPr lang="en-US" dirty="0" err="1" smtClean="0"/>
              <a:t>Meetup</a:t>
            </a:r>
            <a:r>
              <a:rPr lang="en-US" dirty="0" smtClean="0"/>
              <a:t> DDE - Refactoring a Monolith to </a:t>
            </a:r>
            <a:r>
              <a:rPr lang="en-US" dirty="0" err="1" smtClean="0"/>
              <a:t>Microservices</a:t>
            </a:r>
            <a:r>
              <a:rPr lang="en-US" dirty="0" smtClean="0"/>
              <a:t> – v3</a:t>
            </a:r>
            <a:endParaRPr lang="en-US" dirty="0"/>
          </a:p>
        </p:txBody>
      </p:sp>
      <p:sp>
        <p:nvSpPr>
          <p:cNvPr id="5" name="Slide Number Placeholder 4"/>
          <p:cNvSpPr>
            <a:spLocks noGrp="1"/>
          </p:cNvSpPr>
          <p:nvPr>
            <p:ph type="sldNum" sz="quarter" idx="12"/>
          </p:nvPr>
        </p:nvSpPr>
        <p:spPr/>
        <p:txBody>
          <a:bodyPr/>
          <a:lstStyle/>
          <a:p>
            <a:fld id="{3D239030-1781-5348-AAF9-15B502439A8D}" type="slidenum">
              <a:rPr lang="en-US" smtClean="0"/>
              <a:t>5</a:t>
            </a:fld>
            <a:endParaRPr lang="en-US"/>
          </a:p>
        </p:txBody>
      </p:sp>
    </p:spTree>
    <p:extLst>
      <p:ext uri="{BB962C8B-B14F-4D97-AF65-F5344CB8AC3E}">
        <p14:creationId xmlns:p14="http://schemas.microsoft.com/office/powerpoint/2010/main" val="3623420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err="1" smtClean="0"/>
              <a:t>Microservices</a:t>
            </a:r>
            <a:endParaRPr lang="en-US" dirty="0"/>
          </a:p>
        </p:txBody>
      </p:sp>
      <p:sp>
        <p:nvSpPr>
          <p:cNvPr id="14" name="Content Placeholder 13"/>
          <p:cNvSpPr>
            <a:spLocks noGrp="1"/>
          </p:cNvSpPr>
          <p:nvPr>
            <p:ph idx="1"/>
          </p:nvPr>
        </p:nvSpPr>
        <p:spPr/>
        <p:txBody>
          <a:bodyPr/>
          <a:lstStyle/>
          <a:p>
            <a:pPr marL="465138" indent="-465138">
              <a:buNone/>
            </a:pPr>
            <a:r>
              <a:rPr lang="en-US" dirty="0"/>
              <a:t>Architectural style </a:t>
            </a:r>
            <a:r>
              <a:rPr lang="en-US" dirty="0" smtClean="0"/>
              <a:t>based on independently deployable and scalable </a:t>
            </a:r>
            <a:r>
              <a:rPr lang="en-US" b="1" dirty="0" smtClean="0"/>
              <a:t>services</a:t>
            </a:r>
            <a:r>
              <a:rPr lang="en-US" dirty="0" smtClean="0"/>
              <a:t>:</a:t>
            </a:r>
          </a:p>
          <a:p>
            <a:pPr marL="465138" indent="-465138">
              <a:buNone/>
            </a:pPr>
            <a:endParaRPr lang="en-US" dirty="0"/>
          </a:p>
          <a:p>
            <a:pPr marL="465138" indent="-465138"/>
            <a:r>
              <a:rPr lang="en-US" dirty="0" smtClean="0"/>
              <a:t>Each service provides a well-</a:t>
            </a:r>
            <a:r>
              <a:rPr lang="en-US" dirty="0"/>
              <a:t>defined business </a:t>
            </a:r>
            <a:r>
              <a:rPr lang="en-US" dirty="0" smtClean="0"/>
              <a:t>capability</a:t>
            </a:r>
            <a:endParaRPr lang="en-US" dirty="0"/>
          </a:p>
          <a:p>
            <a:pPr marL="465138" indent="-465138"/>
            <a:r>
              <a:rPr lang="en-US" dirty="0" smtClean="0"/>
              <a:t>Communication through uniform, lightweight, interfaces</a:t>
            </a:r>
            <a:endParaRPr lang="en-US" dirty="0"/>
          </a:p>
          <a:p>
            <a:pPr marL="465138" indent="-465138"/>
            <a:r>
              <a:rPr lang="en-US" dirty="0" smtClean="0"/>
              <a:t>Allows </a:t>
            </a:r>
            <a:r>
              <a:rPr lang="en-US" b="1" dirty="0" smtClean="0"/>
              <a:t>independent</a:t>
            </a:r>
            <a:r>
              <a:rPr lang="en-US" dirty="0" smtClean="0"/>
              <a:t> </a:t>
            </a:r>
            <a:r>
              <a:rPr lang="en-US" dirty="0"/>
              <a:t>development and </a:t>
            </a:r>
            <a:r>
              <a:rPr lang="en-US" dirty="0" smtClean="0"/>
              <a:t>maintenance</a:t>
            </a:r>
            <a:endParaRPr lang="en-US" dirty="0"/>
          </a:p>
          <a:p>
            <a:pPr marL="465138" indent="-465138"/>
            <a:r>
              <a:rPr lang="en-US" dirty="0" smtClean="0"/>
              <a:t>Allows </a:t>
            </a:r>
            <a:r>
              <a:rPr lang="en-US" b="1" dirty="0" smtClean="0"/>
              <a:t>independent</a:t>
            </a:r>
            <a:r>
              <a:rPr lang="en-US" dirty="0" smtClean="0"/>
              <a:t> installation and operation</a:t>
            </a:r>
            <a:endParaRPr lang="en-US" dirty="0"/>
          </a:p>
          <a:p>
            <a:pPr marL="465138" indent="-465138"/>
            <a:r>
              <a:rPr lang="en-US" dirty="0" smtClean="0"/>
              <a:t>Allows implementation in </a:t>
            </a:r>
            <a:r>
              <a:rPr lang="en-US" dirty="0"/>
              <a:t>different </a:t>
            </a:r>
            <a:r>
              <a:rPr lang="en-US" dirty="0" smtClean="0"/>
              <a:t>technologies</a:t>
            </a:r>
            <a:endParaRPr lang="en-US" dirty="0"/>
          </a:p>
        </p:txBody>
      </p:sp>
      <p:sp>
        <p:nvSpPr>
          <p:cNvPr id="3" name="Date Placeholder 2"/>
          <p:cNvSpPr>
            <a:spLocks noGrp="1"/>
          </p:cNvSpPr>
          <p:nvPr>
            <p:ph type="dt" sz="half" idx="10"/>
          </p:nvPr>
        </p:nvSpPr>
        <p:spPr/>
        <p:txBody>
          <a:bodyPr/>
          <a:lstStyle/>
          <a:p>
            <a:r>
              <a:rPr lang="en-US" smtClean="0"/>
              <a:t>8 September 2015</a:t>
            </a:r>
            <a:endParaRPr lang="en-US"/>
          </a:p>
        </p:txBody>
      </p:sp>
      <p:sp>
        <p:nvSpPr>
          <p:cNvPr id="4" name="Footer Placeholder 3"/>
          <p:cNvSpPr>
            <a:spLocks noGrp="1"/>
          </p:cNvSpPr>
          <p:nvPr>
            <p:ph type="ftr" sz="quarter" idx="11"/>
          </p:nvPr>
        </p:nvSpPr>
        <p:spPr/>
        <p:txBody>
          <a:bodyPr/>
          <a:lstStyle/>
          <a:p>
            <a:r>
              <a:rPr lang="en-US" smtClean="0"/>
              <a:t>Meetup DDE - Refactoring a Monolith to Microservices – v3</a:t>
            </a:r>
            <a:endParaRPr lang="en-US"/>
          </a:p>
        </p:txBody>
      </p:sp>
      <p:sp>
        <p:nvSpPr>
          <p:cNvPr id="5" name="Slide Number Placeholder 4"/>
          <p:cNvSpPr>
            <a:spLocks noGrp="1"/>
          </p:cNvSpPr>
          <p:nvPr>
            <p:ph type="sldNum" sz="quarter" idx="12"/>
          </p:nvPr>
        </p:nvSpPr>
        <p:spPr/>
        <p:txBody>
          <a:bodyPr/>
          <a:lstStyle/>
          <a:p>
            <a:fld id="{3D239030-1781-5348-AAF9-15B502439A8D}" type="slidenum">
              <a:rPr lang="en-US"/>
              <a:t>6</a:t>
            </a:fld>
            <a:endParaRPr lang="en-US"/>
          </a:p>
        </p:txBody>
      </p:sp>
      <p:sp>
        <p:nvSpPr>
          <p:cNvPr id="15" name="Text Placeholder 14"/>
          <p:cNvSpPr>
            <a:spLocks noGrp="1"/>
          </p:cNvSpPr>
          <p:nvPr>
            <p:ph type="body" sz="quarter" idx="13"/>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6559368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Bounded Context</a:t>
            </a:r>
            <a:endParaRPr lang="en-US" dirty="0"/>
          </a:p>
        </p:txBody>
      </p:sp>
      <p:sp>
        <p:nvSpPr>
          <p:cNvPr id="3" name="Content Placeholder 2"/>
          <p:cNvSpPr>
            <a:spLocks noGrp="1"/>
          </p:cNvSpPr>
          <p:nvPr>
            <p:ph idx="1"/>
          </p:nvPr>
        </p:nvSpPr>
        <p:spPr>
          <a:xfrm>
            <a:off x="1313111" y="1399105"/>
            <a:ext cx="10138801" cy="4347645"/>
          </a:xfrm>
        </p:spPr>
        <p:txBody>
          <a:bodyPr>
            <a:normAutofit fontScale="70000" lnSpcReduction="20000"/>
          </a:bodyPr>
          <a:lstStyle/>
          <a:p>
            <a:pPr marL="0" indent="0">
              <a:buNone/>
            </a:pPr>
            <a:r>
              <a:rPr lang="en-US" dirty="0" smtClean="0"/>
              <a:t>Use of DDD concepts such as Domain and Bounded Context allow clean separation and identification of boundaries (interfaces)</a:t>
            </a:r>
          </a:p>
          <a:p>
            <a:pPr marL="0" indent="0">
              <a:buNone/>
            </a:pPr>
            <a:r>
              <a:rPr lang="en-US" dirty="0" smtClean="0"/>
              <a:t>  </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r>
              <a:rPr lang="en-US" dirty="0" smtClean="0"/>
              <a:t>“</a:t>
            </a:r>
            <a:r>
              <a:rPr lang="en-US" sz="1800" i="1" dirty="0" smtClean="0"/>
              <a:t>Bounded contexts are autonomous components, with their own domain models and their own ubiquitous language. They should not have any dependencies on each other at run time and should be capable of running in isolation. However they are a part of the same overall system and do need to exchange data with one another.</a:t>
            </a:r>
            <a:r>
              <a:rPr lang="en-US" dirty="0" smtClean="0"/>
              <a:t>”*</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7</a:t>
            </a:fld>
            <a:endParaRPr lang="en-US"/>
          </a:p>
        </p:txBody>
      </p:sp>
      <p:sp>
        <p:nvSpPr>
          <p:cNvPr id="7" name="Text Placeholder 6"/>
          <p:cNvSpPr>
            <a:spLocks noGrp="1"/>
          </p:cNvSpPr>
          <p:nvPr>
            <p:ph type="body" sz="quarter" idx="13"/>
          </p:nvPr>
        </p:nvSpPr>
        <p:spPr/>
        <p:txBody>
          <a:bodyPr/>
          <a:lstStyle/>
          <a:p>
            <a:r>
              <a:rPr lang="en-US" sz="1000" dirty="0"/>
              <a:t>* https://</a:t>
            </a:r>
            <a:r>
              <a:rPr lang="en-US" sz="1000" dirty="0" err="1"/>
              <a:t>msdn.microsoft.com</a:t>
            </a:r>
            <a:r>
              <a:rPr lang="en-US" sz="1000" dirty="0"/>
              <a:t>/en-us/library/jj591572.aspx</a:t>
            </a:r>
          </a:p>
          <a:p>
            <a:endParaRPr lang="en-US" dirty="0"/>
          </a:p>
        </p:txBody>
      </p:sp>
      <p:sp>
        <p:nvSpPr>
          <p:cNvPr id="8" name="Text Placeholder 7"/>
          <p:cNvSpPr>
            <a:spLocks noGrp="1"/>
          </p:cNvSpPr>
          <p:nvPr>
            <p:ph type="body" sz="quarter" idx="14"/>
          </p:nvPr>
        </p:nvSpPr>
        <p:spPr/>
        <p:txBody>
          <a:bodyPr/>
          <a:lstStyle/>
          <a:p>
            <a:endParaRPr lang="en-US"/>
          </a:p>
        </p:txBody>
      </p:sp>
      <p:pic>
        <p:nvPicPr>
          <p:cNvPr id="10" name="Picture 9"/>
          <p:cNvPicPr>
            <a:picLocks noChangeAspect="1"/>
          </p:cNvPicPr>
          <p:nvPr/>
        </p:nvPicPr>
        <p:blipFill>
          <a:blip r:embed="rId3"/>
          <a:stretch>
            <a:fillRect/>
          </a:stretch>
        </p:blipFill>
        <p:spPr>
          <a:xfrm>
            <a:off x="5693710" y="2094478"/>
            <a:ext cx="4288512" cy="2655322"/>
          </a:xfrm>
          <a:prstGeom prst="rect">
            <a:avLst/>
          </a:prstGeom>
        </p:spPr>
      </p:pic>
    </p:spTree>
    <p:extLst>
      <p:ext uri="{BB962C8B-B14F-4D97-AF65-F5344CB8AC3E}">
        <p14:creationId xmlns:p14="http://schemas.microsoft.com/office/powerpoint/2010/main" val="28518634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Autonomous Business Capability</a:t>
            </a:r>
            <a:endParaRPr lang="en-US" dirty="0"/>
          </a:p>
        </p:txBody>
      </p:sp>
      <p:sp>
        <p:nvSpPr>
          <p:cNvPr id="3" name="Content Placeholder 2"/>
          <p:cNvSpPr>
            <a:spLocks noGrp="1"/>
          </p:cNvSpPr>
          <p:nvPr>
            <p:ph idx="1"/>
          </p:nvPr>
        </p:nvSpPr>
        <p:spPr>
          <a:xfrm>
            <a:off x="1313110" y="1399105"/>
            <a:ext cx="5408337" cy="4574281"/>
          </a:xfrm>
        </p:spPr>
        <p:txBody>
          <a:bodyPr>
            <a:normAutofit fontScale="62500" lnSpcReduction="20000"/>
          </a:bodyPr>
          <a:lstStyle/>
          <a:p>
            <a:pPr marL="0" indent="0">
              <a:buNone/>
            </a:pPr>
            <a:r>
              <a:rPr lang="en-US" dirty="0" smtClean="0"/>
              <a:t>Terminology from Roger Sessions’ </a:t>
            </a:r>
            <a:r>
              <a:rPr lang="en-US" b="1" dirty="0" smtClean="0"/>
              <a:t>Snowman Architecture</a:t>
            </a:r>
            <a:r>
              <a:rPr lang="en-US" dirty="0" smtClean="0"/>
              <a:t>. This approach can be used to simplify complex architectures. </a:t>
            </a:r>
          </a:p>
          <a:p>
            <a:pPr marL="0" indent="0">
              <a:buNone/>
            </a:pPr>
            <a:endParaRPr lang="en-US" dirty="0" smtClean="0"/>
          </a:p>
          <a:p>
            <a:pPr marL="0" indent="0">
              <a:buNone/>
            </a:pPr>
            <a:r>
              <a:rPr lang="en-US" dirty="0" smtClean="0"/>
              <a:t>Basic tenet: group together related functionality into autonomous components with explicit boundaries. </a:t>
            </a:r>
          </a:p>
          <a:p>
            <a:pPr marL="0" indent="0">
              <a:buNone/>
            </a:pPr>
            <a:endParaRPr lang="en-US" dirty="0"/>
          </a:p>
          <a:p>
            <a:pPr marL="0" indent="0">
              <a:buNone/>
            </a:pPr>
            <a:endParaRPr lang="en-US" dirty="0" smtClean="0"/>
          </a:p>
          <a:p>
            <a:r>
              <a:rPr lang="en-US" dirty="0" smtClean="0"/>
              <a:t>#Rule 1: Deep partitioning</a:t>
            </a:r>
          </a:p>
          <a:p>
            <a:r>
              <a:rPr lang="en-US" dirty="0" smtClean="0"/>
              <a:t>#Rule 2: Data is private, information is shared</a:t>
            </a:r>
          </a:p>
          <a:p>
            <a:r>
              <a:rPr lang="en-US" dirty="0" smtClean="0"/>
              <a:t>#Rule 3: Connect with </a:t>
            </a:r>
            <a:r>
              <a:rPr lang="en-US" dirty="0" err="1" smtClean="0"/>
              <a:t>async</a:t>
            </a:r>
            <a:r>
              <a:rPr lang="en-US" dirty="0" smtClean="0"/>
              <a:t> messages</a:t>
            </a:r>
          </a:p>
          <a:p>
            <a:r>
              <a:rPr lang="en-US" dirty="0" smtClean="0"/>
              <a:t>#Rule 4: Transactions never cross boundaries</a:t>
            </a:r>
          </a:p>
          <a:p>
            <a:r>
              <a:rPr lang="en-US" dirty="0" smtClean="0"/>
              <a:t>#Rule 5: Boundaries must be maintained</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smtClean="0"/>
              <a:t>8</a:t>
            </a:fld>
            <a:endParaRPr lang="en-US"/>
          </a:p>
        </p:txBody>
      </p:sp>
      <p:sp>
        <p:nvSpPr>
          <p:cNvPr id="7" name="Text Placeholder 6"/>
          <p:cNvSpPr>
            <a:spLocks noGrp="1"/>
          </p:cNvSpPr>
          <p:nvPr>
            <p:ph type="body" sz="quarter" idx="13"/>
          </p:nvPr>
        </p:nvSpPr>
        <p:spPr/>
        <p:txBody>
          <a:bodyPr/>
          <a:lstStyle/>
          <a:p>
            <a:r>
              <a:rPr lang="en-US" sz="1000" dirty="0" smtClean="0"/>
              <a:t>See </a:t>
            </a:r>
            <a:r>
              <a:rPr lang="en-US" sz="1000" dirty="0"/>
              <a:t>http://</a:t>
            </a:r>
            <a:r>
              <a:rPr lang="en-US" sz="1000" dirty="0" err="1"/>
              <a:t>simplearchitectures.blogspot.nl</a:t>
            </a:r>
            <a:r>
              <a:rPr lang="en-US" sz="1000" dirty="0"/>
              <a:t>/2012/09/snowman-architecture-part-one-</a:t>
            </a:r>
            <a:r>
              <a:rPr lang="en-US" sz="1000" dirty="0" err="1" smtClean="0"/>
              <a:t>overview.html</a:t>
            </a:r>
            <a:endParaRPr lang="en-US" sz="1000" dirty="0" smtClean="0"/>
          </a:p>
          <a:p>
            <a:endParaRPr lang="en-US" dirty="0"/>
          </a:p>
        </p:txBody>
      </p:sp>
      <p:sp>
        <p:nvSpPr>
          <p:cNvPr id="10" name="Text Placeholder 9"/>
          <p:cNvSpPr>
            <a:spLocks noGrp="1"/>
          </p:cNvSpPr>
          <p:nvPr>
            <p:ph type="body" sz="quarter" idx="14"/>
          </p:nvPr>
        </p:nvSpPr>
        <p:spPr/>
        <p:txBody>
          <a:bodyPr/>
          <a:lstStyle/>
          <a:p>
            <a:endParaRPr lang="en-GB"/>
          </a:p>
        </p:txBody>
      </p:sp>
      <p:pic>
        <p:nvPicPr>
          <p:cNvPr id="14" name="Content Placeholder 13"/>
          <p:cNvPicPr>
            <a:picLocks noGrp="1" noChangeAspect="1"/>
          </p:cNvPicPr>
          <p:nvPr>
            <p:ph sz="quarter" idx="15"/>
          </p:nvPr>
        </p:nvPicPr>
        <p:blipFill rotWithShape="1">
          <a:blip r:embed="rId3"/>
          <a:srcRect t="-2059" b="-13032"/>
          <a:stretch/>
        </p:blipFill>
        <p:spPr>
          <a:xfrm>
            <a:off x="6636902" y="1399105"/>
            <a:ext cx="4800773" cy="4176138"/>
          </a:xfrm>
        </p:spPr>
      </p:pic>
    </p:spTree>
    <p:extLst>
      <p:ext uri="{BB962C8B-B14F-4D97-AF65-F5344CB8AC3E}">
        <p14:creationId xmlns:p14="http://schemas.microsoft.com/office/powerpoint/2010/main" val="6697770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Divide and conquer... and </a:t>
            </a:r>
            <a:r>
              <a:rPr lang="en-US" smtClean="0"/>
              <a:t>synchronize</a:t>
            </a:r>
            <a:endParaRPr lang="en-US"/>
          </a:p>
        </p:txBody>
      </p:sp>
      <p:sp>
        <p:nvSpPr>
          <p:cNvPr id="3" name="Content Placeholder 2"/>
          <p:cNvSpPr>
            <a:spLocks noGrp="1"/>
          </p:cNvSpPr>
          <p:nvPr>
            <p:ph idx="1"/>
          </p:nvPr>
        </p:nvSpPr>
        <p:spPr/>
        <p:txBody>
          <a:bodyPr>
            <a:normAutofit/>
          </a:bodyPr>
          <a:lstStyle/>
          <a:p>
            <a:r>
              <a:rPr lang="en-US" dirty="0" smtClean="0"/>
              <a:t>Although autonomous, services will still need to exchange information</a:t>
            </a:r>
            <a:endParaRPr lang="en-US" i="1" dirty="0"/>
          </a:p>
          <a:p>
            <a:r>
              <a:rPr lang="en-US" dirty="0"/>
              <a:t>Some synchronization patterns (and their drawbacks):</a:t>
            </a:r>
          </a:p>
          <a:p>
            <a:pPr lvl="1"/>
            <a:r>
              <a:rPr lang="en-US" dirty="0"/>
              <a:t>Direct (synchronous) calls </a:t>
            </a:r>
            <a:r>
              <a:rPr lang="en-US" dirty="0" smtClean="0">
                <a:sym typeface="Wingdings"/>
              </a:rPr>
              <a:t></a:t>
            </a:r>
            <a:r>
              <a:rPr lang="en-US" dirty="0" smtClean="0"/>
              <a:t> </a:t>
            </a:r>
            <a:r>
              <a:rPr lang="en-US" dirty="0"/>
              <a:t>requires simultaneous availability</a:t>
            </a:r>
          </a:p>
          <a:p>
            <a:pPr lvl="1"/>
            <a:r>
              <a:rPr lang="en-US" dirty="0" smtClean="0"/>
              <a:t>Asynchronous </a:t>
            </a:r>
            <a:r>
              <a:rPr lang="en-US" dirty="0"/>
              <a:t>calls </a:t>
            </a:r>
            <a:r>
              <a:rPr lang="en-US" dirty="0" smtClean="0">
                <a:sym typeface="Wingdings"/>
              </a:rPr>
              <a:t></a:t>
            </a:r>
            <a:r>
              <a:rPr lang="en-US" dirty="0" smtClean="0"/>
              <a:t> </a:t>
            </a:r>
            <a:r>
              <a:rPr lang="en-US" dirty="0"/>
              <a:t>delayed consistency</a:t>
            </a:r>
          </a:p>
          <a:p>
            <a:pPr lvl="1"/>
            <a:r>
              <a:rPr lang="en-US" dirty="0" smtClean="0"/>
              <a:t>Event publication </a:t>
            </a:r>
            <a:r>
              <a:rPr lang="en-US" dirty="0" smtClean="0">
                <a:sym typeface="Wingdings"/>
              </a:rPr>
              <a:t></a:t>
            </a:r>
            <a:r>
              <a:rPr lang="en-US" dirty="0" smtClean="0"/>
              <a:t> eventual consistency </a:t>
            </a:r>
          </a:p>
          <a:p>
            <a:pPr lvl="1"/>
            <a:r>
              <a:rPr lang="en-US" dirty="0"/>
              <a:t>Local cache of (remote) data </a:t>
            </a:r>
            <a:r>
              <a:rPr lang="en-US" dirty="0">
                <a:sym typeface="Wingdings"/>
              </a:rPr>
              <a:t></a:t>
            </a:r>
            <a:r>
              <a:rPr lang="en-US" dirty="0"/>
              <a:t> redundancy</a:t>
            </a:r>
          </a:p>
          <a:p>
            <a:pPr marL="432000" lvl="1" indent="0">
              <a:buNone/>
            </a:pPr>
            <a:endParaRPr lang="en-US" dirty="0" smtClean="0"/>
          </a:p>
          <a:p>
            <a:r>
              <a:rPr lang="en-US" dirty="0" smtClean="0"/>
              <a:t>There is no ‘best’ approach, it depends …</a:t>
            </a:r>
            <a:endParaRPr lang="en-US" dirty="0"/>
          </a:p>
        </p:txBody>
      </p:sp>
      <p:sp>
        <p:nvSpPr>
          <p:cNvPr id="4" name="Date Placeholder 3"/>
          <p:cNvSpPr>
            <a:spLocks noGrp="1"/>
          </p:cNvSpPr>
          <p:nvPr>
            <p:ph type="dt" sz="half" idx="10"/>
          </p:nvPr>
        </p:nvSpPr>
        <p:spPr/>
        <p:txBody>
          <a:bodyPr/>
          <a:lstStyle/>
          <a:p>
            <a:r>
              <a:rPr lang="en-US" smtClean="0"/>
              <a:t>8 September 2015</a:t>
            </a:r>
            <a:endParaRPr lang="en-US"/>
          </a:p>
        </p:txBody>
      </p:sp>
      <p:sp>
        <p:nvSpPr>
          <p:cNvPr id="5" name="Footer Placeholder 4"/>
          <p:cNvSpPr>
            <a:spLocks noGrp="1"/>
          </p:cNvSpPr>
          <p:nvPr>
            <p:ph type="ftr" sz="quarter" idx="11"/>
          </p:nvPr>
        </p:nvSpPr>
        <p:spPr/>
        <p:txBody>
          <a:bodyPr/>
          <a:lstStyle/>
          <a:p>
            <a:r>
              <a:rPr lang="en-US" smtClean="0"/>
              <a:t>Meetup DDE - Refactoring a Monolith to Microservices – v3</a:t>
            </a:r>
            <a:endParaRPr lang="en-US"/>
          </a:p>
        </p:txBody>
      </p:sp>
      <p:sp>
        <p:nvSpPr>
          <p:cNvPr id="6" name="Slide Number Placeholder 5"/>
          <p:cNvSpPr>
            <a:spLocks noGrp="1"/>
          </p:cNvSpPr>
          <p:nvPr>
            <p:ph type="sldNum" sz="quarter" idx="12"/>
          </p:nvPr>
        </p:nvSpPr>
        <p:spPr/>
        <p:txBody>
          <a:bodyPr/>
          <a:lstStyle/>
          <a:p>
            <a:fld id="{3D239030-1781-5348-AAF9-15B502439A8D}" type="slidenum">
              <a:rPr lang="en-US"/>
              <a:t>9</a:t>
            </a:fld>
            <a:endParaRPr lang="en-US"/>
          </a:p>
        </p:txBody>
      </p:sp>
      <p:sp>
        <p:nvSpPr>
          <p:cNvPr id="7" name="Text Placeholder 6"/>
          <p:cNvSpPr>
            <a:spLocks noGrp="1"/>
          </p:cNvSpPr>
          <p:nvPr>
            <p:ph type="body" sz="quarter" idx="13"/>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1275508879"/>
      </p:ext>
    </p:extLst>
  </p:cSld>
  <p:clrMapOvr>
    <a:masterClrMapping/>
  </p:clrMapOvr>
  <p:timing>
    <p:tnLst>
      <p:par>
        <p:cTn id="1" dur="indefinite" restart="never" nodeType="tmRoot"/>
      </p:par>
    </p:tnLst>
  </p:timing>
</p:sld>
</file>

<file path=ppt/theme/theme1.xml><?xml version="1.0" encoding="utf-8"?>
<a:theme xmlns:a="http://schemas.openxmlformats.org/drawingml/2006/main" name="Xebia Nova Inverse Identity">
  <a:themeElements>
    <a:clrScheme name="Xebia Identity">
      <a:dk1>
        <a:srgbClr val="752C5E"/>
      </a:dk1>
      <a:lt1>
        <a:srgbClr val="FFFFFF"/>
      </a:lt1>
      <a:dk2>
        <a:srgbClr val="FFFFFF"/>
      </a:dk2>
      <a:lt2>
        <a:srgbClr val="50103E"/>
      </a:lt2>
      <a:accent1>
        <a:srgbClr val="50103E"/>
      </a:accent1>
      <a:accent2>
        <a:srgbClr val="752C5E"/>
      </a:accent2>
      <a:accent3>
        <a:srgbClr val="15A89C"/>
      </a:accent3>
      <a:accent4>
        <a:srgbClr val="E3B008"/>
      </a:accent4>
      <a:accent5>
        <a:srgbClr val="3B3B3A"/>
      </a:accent5>
      <a:accent6>
        <a:srgbClr val="A6A7A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Xebia Nova Presentation rev 2015-01" id="{1A561678-979E-4850-A1FA-FAD2515E59D3}" vid="{9A98ABC2-073B-4994-A1A8-1099A011144A}"/>
    </a:ext>
  </a:extLst>
</a:theme>
</file>

<file path=ppt/theme/theme2.xml><?xml version="1.0" encoding="utf-8"?>
<a:theme xmlns:a="http://schemas.openxmlformats.org/drawingml/2006/main" name="1_Xebia Nova Template HD">
  <a:themeElements>
    <a:clrScheme name="Xebia Identity">
      <a:dk1>
        <a:srgbClr val="752C5E"/>
      </a:dk1>
      <a:lt1>
        <a:srgbClr val="FFFFFF"/>
      </a:lt1>
      <a:dk2>
        <a:srgbClr val="FFFFFF"/>
      </a:dk2>
      <a:lt2>
        <a:srgbClr val="50103E"/>
      </a:lt2>
      <a:accent1>
        <a:srgbClr val="50103E"/>
      </a:accent1>
      <a:accent2>
        <a:srgbClr val="752C5E"/>
      </a:accent2>
      <a:accent3>
        <a:srgbClr val="15A89C"/>
      </a:accent3>
      <a:accent4>
        <a:srgbClr val="E3B008"/>
      </a:accent4>
      <a:accent5>
        <a:srgbClr val="3B3B3A"/>
      </a:accent5>
      <a:accent6>
        <a:srgbClr val="A6A7A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Xebia Nova Presentation rev 2015-01" id="{1A561678-979E-4850-A1FA-FAD2515E59D3}" vid="{9A98ABC2-073B-4994-A1A8-1099A011144A}"/>
    </a:ext>
  </a:extLst>
</a:theme>
</file>

<file path=ppt/theme/theme3.xml><?xml version="1.0" encoding="utf-8"?>
<a:theme xmlns:a="http://schemas.openxmlformats.org/drawingml/2006/main" name="2_Xebia Nova Template HD">
  <a:themeElements>
    <a:clrScheme name="Xebia Identity">
      <a:dk1>
        <a:srgbClr val="752C5E"/>
      </a:dk1>
      <a:lt1>
        <a:srgbClr val="FFFFFF"/>
      </a:lt1>
      <a:dk2>
        <a:srgbClr val="FFFFFF"/>
      </a:dk2>
      <a:lt2>
        <a:srgbClr val="50103E"/>
      </a:lt2>
      <a:accent1>
        <a:srgbClr val="50103E"/>
      </a:accent1>
      <a:accent2>
        <a:srgbClr val="752C5E"/>
      </a:accent2>
      <a:accent3>
        <a:srgbClr val="15A89C"/>
      </a:accent3>
      <a:accent4>
        <a:srgbClr val="E3B008"/>
      </a:accent4>
      <a:accent5>
        <a:srgbClr val="3B3B3A"/>
      </a:accent5>
      <a:accent6>
        <a:srgbClr val="A6A7A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Xebia Nova Presentation rev 2015-01" id="{1A561678-979E-4850-A1FA-FAD2515E59D3}" vid="{9A98ABC2-073B-4994-A1A8-1099A011144A}"/>
    </a:ext>
  </a:extLst>
</a:theme>
</file>

<file path=ppt/theme/theme4.xml><?xml version="1.0" encoding="utf-8"?>
<a:theme xmlns:a="http://schemas.openxmlformats.org/drawingml/2006/main" name="4_Xebia Nova Template HD">
  <a:themeElements>
    <a:clrScheme name="Xebia Identity">
      <a:dk1>
        <a:srgbClr val="752C5E"/>
      </a:dk1>
      <a:lt1>
        <a:srgbClr val="FFFFFF"/>
      </a:lt1>
      <a:dk2>
        <a:srgbClr val="FFFFFF"/>
      </a:dk2>
      <a:lt2>
        <a:srgbClr val="50103E"/>
      </a:lt2>
      <a:accent1>
        <a:srgbClr val="50103E"/>
      </a:accent1>
      <a:accent2>
        <a:srgbClr val="752C5E"/>
      </a:accent2>
      <a:accent3>
        <a:srgbClr val="15A89C"/>
      </a:accent3>
      <a:accent4>
        <a:srgbClr val="E3B008"/>
      </a:accent4>
      <a:accent5>
        <a:srgbClr val="3B3B3A"/>
      </a:accent5>
      <a:accent6>
        <a:srgbClr val="A6A7A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Xebia Nova Presentation rev 2015-01" id="{1A561678-979E-4850-A1FA-FAD2515E59D3}" vid="{9A98ABC2-073B-4994-A1A8-1099A011144A}"/>
    </a:ext>
  </a:extLst>
</a:theme>
</file>

<file path=ppt/theme/theme5.xml><?xml version="1.0" encoding="utf-8"?>
<a:theme xmlns:a="http://schemas.openxmlformats.org/drawingml/2006/main" name="5_Xebia Nova Template HD">
  <a:themeElements>
    <a:clrScheme name="Xebia Identity">
      <a:dk1>
        <a:srgbClr val="752C5E"/>
      </a:dk1>
      <a:lt1>
        <a:srgbClr val="FFFFFF"/>
      </a:lt1>
      <a:dk2>
        <a:srgbClr val="FFFFFF"/>
      </a:dk2>
      <a:lt2>
        <a:srgbClr val="50103E"/>
      </a:lt2>
      <a:accent1>
        <a:srgbClr val="50103E"/>
      </a:accent1>
      <a:accent2>
        <a:srgbClr val="752C5E"/>
      </a:accent2>
      <a:accent3>
        <a:srgbClr val="15A89C"/>
      </a:accent3>
      <a:accent4>
        <a:srgbClr val="E3B008"/>
      </a:accent4>
      <a:accent5>
        <a:srgbClr val="3B3B3A"/>
      </a:accent5>
      <a:accent6>
        <a:srgbClr val="A6A7A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Xebia Nova Presentation rev 2015-01" id="{1A561678-979E-4850-A1FA-FAD2515E59D3}" vid="{9A98ABC2-073B-4994-A1A8-1099A011144A}"/>
    </a:ext>
  </a:extLst>
</a:theme>
</file>

<file path=ppt/theme/theme6.xml><?xml version="1.0" encoding="utf-8"?>
<a:theme xmlns:a="http://schemas.openxmlformats.org/drawingml/2006/main" name="6_Xebia Nova Template HD">
  <a:themeElements>
    <a:clrScheme name="Xebia Identity">
      <a:dk1>
        <a:srgbClr val="752C5E"/>
      </a:dk1>
      <a:lt1>
        <a:srgbClr val="FFFFFF"/>
      </a:lt1>
      <a:dk2>
        <a:srgbClr val="FFFFFF"/>
      </a:dk2>
      <a:lt2>
        <a:srgbClr val="50103E"/>
      </a:lt2>
      <a:accent1>
        <a:srgbClr val="50103E"/>
      </a:accent1>
      <a:accent2>
        <a:srgbClr val="752C5E"/>
      </a:accent2>
      <a:accent3>
        <a:srgbClr val="15A89C"/>
      </a:accent3>
      <a:accent4>
        <a:srgbClr val="E3B008"/>
      </a:accent4>
      <a:accent5>
        <a:srgbClr val="3B3B3A"/>
      </a:accent5>
      <a:accent6>
        <a:srgbClr val="A6A7A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Xebia Nova Presentation rev 2015-01" id="{1A561678-979E-4850-A1FA-FAD2515E59D3}" vid="{9A98ABC2-073B-4994-A1A8-1099A01114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4841CAC4B42674DBEABA3DD6CCF1A02" ma:contentTypeVersion="3" ma:contentTypeDescription="Create a new document." ma:contentTypeScope="" ma:versionID="82410350d7898e316ca528be3e897a08">
  <xsd:schema xmlns:xsd="http://www.w3.org/2001/XMLSchema" xmlns:xs="http://www.w3.org/2001/XMLSchema" xmlns:p="http://schemas.microsoft.com/office/2006/metadata/properties" xmlns:ns2="3bef2288-5ecd-4dc4-bb30-40f126d0ad40" targetNamespace="http://schemas.microsoft.com/office/2006/metadata/properties" ma:root="true" ma:fieldsID="ea4de504785ac6923c81aeade97086c2" ns2:_="">
    <xsd:import namespace="3bef2288-5ecd-4dc4-bb30-40f126d0ad40"/>
    <xsd:element name="properties">
      <xsd:complexType>
        <xsd:sequence>
          <xsd:element name="documentManagement">
            <xsd:complexType>
              <xsd:all>
                <xsd:element ref="ns2:SharedWithUsers" minOccurs="0"/>
                <xsd:element ref="ns2:SharingHintHash"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ef2288-5ecd-4dc4-bb30-40f126d0ad4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1431E6D-296E-44E8-AD59-5ED00DCB580A}">
  <ds:schemaRefs>
    <ds:schemaRef ds:uri="http://schemas.microsoft.com/office/2006/metadata/properties"/>
    <ds:schemaRef ds:uri="http://www.w3.org/XML/1998/namespace"/>
    <ds:schemaRef ds:uri="http://purl.org/dc/dcmitype/"/>
    <ds:schemaRef ds:uri="3bef2288-5ecd-4dc4-bb30-40f126d0ad40"/>
    <ds:schemaRef ds:uri="http://schemas.microsoft.com/office/2006/documentManagement/types"/>
    <ds:schemaRef ds:uri="http://purl.org/dc/elements/1.1/"/>
    <ds:schemaRef ds:uri="http://purl.org/dc/terms/"/>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AF2760B4-4B72-42A0-BE8A-07702A140E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bef2288-5ecd-4dc4-bb30-40f126d0ad4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8CAF4FC-19D8-4DE6-A38C-5655D63F760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Xebia Nova Template HD.potx</Template>
  <TotalTime>6227</TotalTime>
  <Words>2360</Words>
  <Application>Microsoft Macintosh PowerPoint</Application>
  <PresentationFormat>Custom</PresentationFormat>
  <Paragraphs>411</Paragraphs>
  <Slides>39</Slides>
  <Notes>38</Notes>
  <HiddenSlides>1</HiddenSlides>
  <MMClips>0</MMClips>
  <ScaleCrop>false</ScaleCrop>
  <HeadingPairs>
    <vt:vector size="6" baseType="variant">
      <vt:variant>
        <vt:lpstr>Fonts Used</vt:lpstr>
      </vt:variant>
      <vt:variant>
        <vt:i4>6</vt:i4>
      </vt:variant>
      <vt:variant>
        <vt:lpstr>Theme</vt:lpstr>
      </vt:variant>
      <vt:variant>
        <vt:i4>6</vt:i4>
      </vt:variant>
      <vt:variant>
        <vt:lpstr>Slide Titles</vt:lpstr>
      </vt:variant>
      <vt:variant>
        <vt:i4>39</vt:i4>
      </vt:variant>
    </vt:vector>
  </HeadingPairs>
  <TitlesOfParts>
    <vt:vector size="51" baseType="lpstr">
      <vt:lpstr>Calibri</vt:lpstr>
      <vt:lpstr>Courier New</vt:lpstr>
      <vt:lpstr>Lucida Grande</vt:lpstr>
      <vt:lpstr>LucidaGrande</vt:lpstr>
      <vt:lpstr>Wingdings</vt:lpstr>
      <vt:lpstr>Arial</vt:lpstr>
      <vt:lpstr>Xebia Nova Inverse Identity</vt:lpstr>
      <vt:lpstr>1_Xebia Nova Template HD</vt:lpstr>
      <vt:lpstr>2_Xebia Nova Template HD</vt:lpstr>
      <vt:lpstr>4_Xebia Nova Template HD</vt:lpstr>
      <vt:lpstr>5_Xebia Nova Template HD</vt:lpstr>
      <vt:lpstr>6_Xebia Nova Template HD</vt:lpstr>
      <vt:lpstr>Dutch Devops Engineers  Refactoring a Monolith to Microservices</vt:lpstr>
      <vt:lpstr>Programme</vt:lpstr>
      <vt:lpstr>Introduction</vt:lpstr>
      <vt:lpstr>Introduction</vt:lpstr>
      <vt:lpstr>Microservices, Bounded Context and ABC</vt:lpstr>
      <vt:lpstr>Microservices</vt:lpstr>
      <vt:lpstr>Bounded Context</vt:lpstr>
      <vt:lpstr>Autonomous Business Capability</vt:lpstr>
      <vt:lpstr>Divide and conquer... and synchronize</vt:lpstr>
      <vt:lpstr>Architectural qualities  Low Coupling</vt:lpstr>
      <vt:lpstr>Analysis techniques</vt:lpstr>
      <vt:lpstr>Finding components through Visualization</vt:lpstr>
      <vt:lpstr>How to carve up this dinosaur?</vt:lpstr>
      <vt:lpstr>Event storming</vt:lpstr>
      <vt:lpstr>Simple Iterative Process</vt:lpstr>
      <vt:lpstr>Exercise 1: The “Shop”</vt:lpstr>
      <vt:lpstr>Customer journey - Order products </vt:lpstr>
      <vt:lpstr>Exercise – break up the monolith</vt:lpstr>
      <vt:lpstr>Business Functions</vt:lpstr>
      <vt:lpstr>Event Storming results</vt:lpstr>
      <vt:lpstr>Shop: design with 4 services</vt:lpstr>
      <vt:lpstr>Refactoring steps</vt:lpstr>
      <vt:lpstr>Exercise 2</vt:lpstr>
      <vt:lpstr>RESTful integration Shopping Cart with Shipping</vt:lpstr>
      <vt:lpstr>Circuit breaker pattern</vt:lpstr>
      <vt:lpstr>Increase robustness</vt:lpstr>
      <vt:lpstr>Exercise 3</vt:lpstr>
      <vt:lpstr>From REST towards events</vt:lpstr>
      <vt:lpstr>Things we will explore next</vt:lpstr>
      <vt:lpstr>Evaluation</vt:lpstr>
      <vt:lpstr>Thank you for your participation!</vt:lpstr>
      <vt:lpstr>Extra slides</vt:lpstr>
      <vt:lpstr>Things to take away</vt:lpstr>
      <vt:lpstr>Visualization</vt:lpstr>
      <vt:lpstr>Package Dependencies</vt:lpstr>
      <vt:lpstr>Foreign Key Constraints (1)</vt:lpstr>
      <vt:lpstr>Foreign Key Constraints (2)</vt:lpstr>
      <vt:lpstr>Foreign Key Constraints (3)</vt:lpstr>
      <vt:lpstr>On dependencies between services</vt:lpstr>
    </vt:vector>
  </TitlesOfParts>
  <Manager/>
  <Company>Xebia Nederland BV</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Menno van Eekelen</dc:creator>
  <cp:keywords/>
  <dc:description/>
  <cp:lastModifiedBy>Jan Vermeir</cp:lastModifiedBy>
  <cp:revision>272</cp:revision>
  <dcterms:created xsi:type="dcterms:W3CDTF">2015-01-30T16:40:51Z</dcterms:created>
  <dcterms:modified xsi:type="dcterms:W3CDTF">2015-10-21T07:28:26Z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0x010100B4841CAC4B42674DBEABA3DD6CCF1A02</vt:lpwstr>
  </property>
</Properties>
</file>

<file path=docProps/thumbnail.jpeg>
</file>